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9" r:id="rId5"/>
    <p:sldId id="281" r:id="rId6"/>
    <p:sldId id="280" r:id="rId7"/>
  </p:sldIdLst>
  <p:sldSz cx="10688638" cy="7562850"/>
  <p:notesSz cx="9939338" cy="6807200"/>
  <p:defaultTextStyle>
    <a:defPPr>
      <a:defRPr lang="ja-JP"/>
    </a:defPPr>
    <a:lvl1pPr algn="l" defTabSz="520700" rtl="0" eaLnBrk="0" fontAlgn="base" hangingPunct="0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1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5" userDrawn="1">
          <p15:clr>
            <a:srgbClr val="A4A3A4"/>
          </p15:clr>
        </p15:guide>
        <p15:guide id="2" pos="373" userDrawn="1">
          <p15:clr>
            <a:srgbClr val="A4A3A4"/>
          </p15:clr>
        </p15:guide>
        <p15:guide id="3" orient="horz" pos="772" userDrawn="1">
          <p15:clr>
            <a:srgbClr val="A4A3A4"/>
          </p15:clr>
        </p15:guide>
        <p15:guide id="4" orient="horz" pos="3448" userDrawn="1">
          <p15:clr>
            <a:srgbClr val="A4A3A4"/>
          </p15:clr>
        </p15:guide>
        <p15:guide id="5" pos="3389" userDrawn="1">
          <p15:clr>
            <a:srgbClr val="A4A3A4"/>
          </p15:clr>
        </p15:guide>
        <p15:guide id="6" pos="3548" userDrawn="1">
          <p15:clr>
            <a:srgbClr val="A4A3A4"/>
          </p15:clr>
        </p15:guide>
        <p15:guide id="7" pos="6366" userDrawn="1">
          <p15:clr>
            <a:srgbClr val="A4A3A4"/>
          </p15:clr>
        </p15:guide>
        <p15:guide id="8" orient="horz" pos="4287" userDrawn="1">
          <p15:clr>
            <a:srgbClr val="A4A3A4"/>
          </p15:clr>
        </p15:guide>
        <p15:guide id="9" pos="2822" userDrawn="1">
          <p15:clr>
            <a:srgbClr val="A4A3A4"/>
          </p15:clr>
        </p15:guide>
        <p15:guide id="10" pos="2981" userDrawn="1">
          <p15:clr>
            <a:srgbClr val="A4A3A4"/>
          </p15:clr>
        </p15:guide>
        <p15:guide id="11" orient="horz" pos="2508" userDrawn="1">
          <p15:clr>
            <a:srgbClr val="A4A3A4"/>
          </p15:clr>
        </p15:guide>
        <p15:guide id="12" pos="4455" userDrawn="1">
          <p15:clr>
            <a:srgbClr val="A4A3A4"/>
          </p15:clr>
        </p15:guide>
        <p15:guide id="13" orient="horz" pos="1225" userDrawn="1">
          <p15:clr>
            <a:srgbClr val="A4A3A4"/>
          </p15:clr>
        </p15:guide>
        <p15:guide id="14" pos="4973" userDrawn="1">
          <p15:clr>
            <a:srgbClr val="A4A3A4"/>
          </p15:clr>
        </p15:guide>
        <p15:guide id="15" orient="horz" pos="2690" userDrawn="1">
          <p15:clr>
            <a:srgbClr val="A4A3A4"/>
          </p15:clr>
        </p15:guide>
        <p15:guide id="16" orient="horz" pos="2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8E6"/>
    <a:srgbClr val="3282E6"/>
    <a:srgbClr val="5096D2"/>
    <a:srgbClr val="3C82E6"/>
    <a:srgbClr val="3C8CE6"/>
    <a:srgbClr val="468CE6"/>
    <a:srgbClr val="46A0E6"/>
    <a:srgbClr val="50A0E6"/>
    <a:srgbClr val="5096E6"/>
    <a:srgbClr val="509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7084"/>
  </p:normalViewPr>
  <p:slideViewPr>
    <p:cSldViewPr snapToGrid="0" showGuides="1">
      <p:cViewPr varScale="1">
        <p:scale>
          <a:sx n="100" d="100"/>
          <a:sy n="100" d="100"/>
        </p:scale>
        <p:origin x="1572" y="96"/>
      </p:cViewPr>
      <p:guideLst>
        <p:guide orient="horz" pos="3335"/>
        <p:guide pos="373"/>
        <p:guide orient="horz" pos="772"/>
        <p:guide orient="horz" pos="3448"/>
        <p:guide pos="3389"/>
        <p:guide pos="3548"/>
        <p:guide pos="6366"/>
        <p:guide orient="horz" pos="4287"/>
        <p:guide pos="2822"/>
        <p:guide pos="2981"/>
        <p:guide orient="horz" pos="2508"/>
        <p:guide pos="4455"/>
        <p:guide orient="horz" pos="1225"/>
        <p:guide pos="4973"/>
        <p:guide orient="horz" pos="2690"/>
        <p:guide orient="horz"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217" d="100"/>
          <a:sy n="217" d="100"/>
        </p:scale>
        <p:origin x="1728" y="168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566" y="0"/>
            <a:ext cx="4307046" cy="340360"/>
          </a:xfrm>
          <a:prstGeom prst="rect">
            <a:avLst/>
          </a:prstGeom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3380A5-5902-4722-B034-D31FCF6EBEA6}" type="datetime1">
              <a:rPr lang="ja-JP" altLang="en-US"/>
              <a:pPr/>
              <a:t>2025/11/23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265"/>
            <a:ext cx="4307046" cy="340360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566" y="6465265"/>
            <a:ext cx="4307046" cy="340360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02A386-8BEE-48BF-8F4B-C690F2E99F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449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566" y="0"/>
            <a:ext cx="4307046" cy="340360"/>
          </a:xfrm>
          <a:prstGeom prst="rect">
            <a:avLst/>
          </a:prstGeom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30AF30-D46A-4669-9D7C-E567878BC627}" type="datetime1">
              <a:rPr lang="ja-JP" altLang="en-US"/>
              <a:pPr/>
              <a:t>2025/11/23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67063" y="509588"/>
            <a:ext cx="360521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046" cy="340360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566" y="6465265"/>
            <a:ext cx="4307046" cy="340360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E85800-6812-4945-B84F-F328E29047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55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816100" y="361950"/>
            <a:ext cx="8521700" cy="647700"/>
          </a:xfrm>
          <a:prstGeom prst="rect">
            <a:avLst/>
          </a:prstGeom>
          <a:solidFill>
            <a:srgbClr val="4A4B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368300" y="361950"/>
            <a:ext cx="9969500" cy="6477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1758950" y="723900"/>
            <a:ext cx="857885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 userDrawn="1"/>
        </p:nvCxnSpPr>
        <p:spPr>
          <a:xfrm>
            <a:off x="4711700" y="717550"/>
            <a:ext cx="0" cy="29210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 userDrawn="1"/>
        </p:nvSpPr>
        <p:spPr>
          <a:xfrm>
            <a:off x="368300" y="1004888"/>
            <a:ext cx="9969500" cy="60182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テキスト ボックス 26"/>
          <p:cNvSpPr txBox="1">
            <a:spLocks noChangeArrowheads="1"/>
          </p:cNvSpPr>
          <p:nvPr userDrawn="1"/>
        </p:nvSpPr>
        <p:spPr bwMode="auto">
          <a:xfrm>
            <a:off x="273050" y="7061200"/>
            <a:ext cx="5937250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700"/>
              <a:t>製品の色は印刷のため、実物とは多少色が異なります。実際の色合い・材質感は、ショウルーム等でご確認ください。</a:t>
            </a:r>
          </a:p>
        </p:txBody>
      </p:sp>
      <p:pic>
        <p:nvPicPr>
          <p:cNvPr id="9" name="図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9168"/>
          <a:stretch/>
        </p:blipFill>
        <p:spPr bwMode="auto">
          <a:xfrm>
            <a:off x="506413" y="582953"/>
            <a:ext cx="1171575" cy="2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3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816100" y="361950"/>
            <a:ext cx="8521700" cy="647700"/>
          </a:xfrm>
          <a:prstGeom prst="rect">
            <a:avLst/>
          </a:prstGeom>
          <a:solidFill>
            <a:srgbClr val="4A4B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368300" y="361950"/>
            <a:ext cx="9969500" cy="6477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1758950" y="723900"/>
            <a:ext cx="857885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 userDrawn="1"/>
        </p:nvCxnSpPr>
        <p:spPr>
          <a:xfrm>
            <a:off x="4711700" y="717550"/>
            <a:ext cx="0" cy="29210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 userDrawn="1"/>
        </p:nvSpPr>
        <p:spPr>
          <a:xfrm>
            <a:off x="368300" y="1004888"/>
            <a:ext cx="9969500" cy="60182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0" name="図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9168"/>
          <a:stretch/>
        </p:blipFill>
        <p:spPr bwMode="auto">
          <a:xfrm>
            <a:off x="506413" y="582953"/>
            <a:ext cx="1171575" cy="2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43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368300" y="361950"/>
            <a:ext cx="9969500" cy="6477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816100" y="361950"/>
            <a:ext cx="8521700" cy="647700"/>
          </a:xfrm>
          <a:prstGeom prst="rect">
            <a:avLst/>
          </a:prstGeom>
          <a:solidFill>
            <a:srgbClr val="4A4B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1758950" y="723900"/>
            <a:ext cx="857885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 userDrawn="1"/>
        </p:nvCxnSpPr>
        <p:spPr>
          <a:xfrm>
            <a:off x="4711700" y="717550"/>
            <a:ext cx="0" cy="29210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 userDrawn="1"/>
        </p:nvSpPr>
        <p:spPr>
          <a:xfrm>
            <a:off x="368300" y="1004888"/>
            <a:ext cx="9969500" cy="601821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3" name="テキスト ボックス 26"/>
          <p:cNvSpPr txBox="1">
            <a:spLocks noChangeArrowheads="1"/>
          </p:cNvSpPr>
          <p:nvPr userDrawn="1"/>
        </p:nvSpPr>
        <p:spPr bwMode="auto">
          <a:xfrm>
            <a:off x="273050" y="7061200"/>
            <a:ext cx="5937250" cy="200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700"/>
              <a:t>製品の色は印刷のため、実物とは多少色が異なります。実際の色合い・材質感は、ショウルーム等でご確認ください。</a:t>
            </a:r>
          </a:p>
        </p:txBody>
      </p:sp>
      <p:pic>
        <p:nvPicPr>
          <p:cNvPr id="11" name="図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9168"/>
          <a:stretch/>
        </p:blipFill>
        <p:spPr bwMode="auto">
          <a:xfrm>
            <a:off x="506413" y="582953"/>
            <a:ext cx="1171575" cy="2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5E393-FFF3-0BFF-D5B0-01785C171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F1AB3115-6BA9-08BD-6257-E3E7A3A4F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80" t="40553" r="64254" b="45598"/>
          <a:stretch/>
        </p:blipFill>
        <p:spPr>
          <a:xfrm>
            <a:off x="6651681" y="4946936"/>
            <a:ext cx="1273489" cy="66572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06289EB-7DFC-CDF5-3758-691545D78571}"/>
              </a:ext>
            </a:extLst>
          </p:cNvPr>
          <p:cNvSpPr txBox="1"/>
          <p:nvPr/>
        </p:nvSpPr>
        <p:spPr>
          <a:xfrm>
            <a:off x="4840277" y="3460858"/>
            <a:ext cx="3210276" cy="87483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ポスト部</a:t>
            </a:r>
            <a:r>
              <a:rPr kumimoji="1" lang="en-US" altLang="ja-JP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(</a:t>
            </a:r>
            <a:r>
              <a:rPr kumimoji="1" lang="ja-JP" altLang="en-US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小型荷物スペース</a:t>
            </a:r>
            <a:r>
              <a:rPr kumimoji="1" lang="en-US" altLang="ja-JP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)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・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厚さ７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cm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までの厚みのある郵便物や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　小型宅配物が入ります。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※ </a:t>
            </a: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メルカリなどで使用される大型郵便物は３個まで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5C19C9F-03BB-13A1-777A-519B7A6D10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79"/>
          <a:stretch/>
        </p:blipFill>
        <p:spPr>
          <a:xfrm>
            <a:off x="8101743" y="3186485"/>
            <a:ext cx="2149994" cy="3791321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29C63E-0B5C-50E0-BC8A-C155EB87473B}"/>
              </a:ext>
            </a:extLst>
          </p:cNvPr>
          <p:cNvGrpSpPr/>
          <p:nvPr/>
        </p:nvGrpSpPr>
        <p:grpSpPr>
          <a:xfrm>
            <a:off x="1816100" y="357810"/>
            <a:ext cx="8528050" cy="639140"/>
            <a:chOff x="1816100" y="357810"/>
            <a:chExt cx="8528050" cy="639140"/>
          </a:xfrm>
          <a:solidFill>
            <a:srgbClr val="3C78E6"/>
          </a:solidFill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8855867-76CC-940B-D8B4-47DD8EFFCF1F}"/>
                </a:ext>
              </a:extLst>
            </p:cNvPr>
            <p:cNvSpPr/>
            <p:nvPr/>
          </p:nvSpPr>
          <p:spPr>
            <a:xfrm>
              <a:off x="1820849" y="357810"/>
              <a:ext cx="8515847" cy="639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3FB7D14-2D60-8B3E-24BB-5C831350550F}"/>
                </a:ext>
              </a:extLst>
            </p:cNvPr>
            <p:cNvCxnSpPr/>
            <p:nvPr/>
          </p:nvCxnSpPr>
          <p:spPr>
            <a:xfrm>
              <a:off x="1816100" y="723900"/>
              <a:ext cx="852805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AF7FA2B1-1136-4B0C-38E6-834E872365F7}"/>
                </a:ext>
              </a:extLst>
            </p:cNvPr>
            <p:cNvCxnSpPr>
              <a:cxnSpLocks/>
            </p:cNvCxnSpPr>
            <p:nvPr/>
          </p:nvCxnSpPr>
          <p:spPr>
            <a:xfrm>
              <a:off x="4711700" y="717550"/>
              <a:ext cx="0" cy="27940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テキスト ボックス 3">
            <a:extLst>
              <a:ext uri="{FF2B5EF4-FFF2-40B4-BE49-F238E27FC236}">
                <a16:creationId xmlns:a16="http://schemas.microsoft.com/office/drawing/2014/main" id="{749515A2-DB73-6D56-BA57-D2C56EED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66713"/>
            <a:ext cx="6980238" cy="338554"/>
          </a:xfrm>
          <a:prstGeom prst="rect">
            <a:avLst/>
          </a:prstGeom>
          <a:solidFill>
            <a:srgbClr val="3C78E6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戸建住宅用　ポスト一体型宅配ボックス</a:t>
            </a:r>
            <a:r>
              <a:rPr lang="en-US" altLang="ja-JP" sz="1600" b="1" dirty="0">
                <a:solidFill>
                  <a:srgbClr val="FFFFFF"/>
                </a:solidFill>
                <a:latin typeface="ＭＳ Ｐゴシック" pitchFamily="50" charset="-128"/>
              </a:rPr>
              <a:t>  COMBO-MULTI</a:t>
            </a:r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 （コンボマルチ）</a:t>
            </a:r>
          </a:p>
        </p:txBody>
      </p:sp>
      <p:sp>
        <p:nvSpPr>
          <p:cNvPr id="6147" name="テキスト ボックス 45">
            <a:extLst>
              <a:ext uri="{FF2B5EF4-FFF2-40B4-BE49-F238E27FC236}">
                <a16:creationId xmlns:a16="http://schemas.microsoft.com/office/drawing/2014/main" id="{DBE1EFCC-69A6-063F-311C-F64BF751A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407988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2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60D273-FDC5-B0D9-3500-96A9AD0A9B9E}"/>
              </a:ext>
            </a:extLst>
          </p:cNvPr>
          <p:cNvSpPr/>
          <p:nvPr/>
        </p:nvSpPr>
        <p:spPr bwMode="auto">
          <a:xfrm>
            <a:off x="595556" y="5007615"/>
            <a:ext cx="3888000" cy="288000"/>
          </a:xfrm>
          <a:prstGeom prst="rect">
            <a:avLst/>
          </a:prstGeom>
          <a:solidFill>
            <a:srgbClr val="3C78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69" name="Rectangle 369">
            <a:extLst>
              <a:ext uri="{FF2B5EF4-FFF2-40B4-BE49-F238E27FC236}">
                <a16:creationId xmlns:a16="http://schemas.microsoft.com/office/drawing/2014/main" id="{2E88879D-FE7E-7A14-FA2B-71212668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56" y="5018983"/>
            <a:ext cx="3888000" cy="2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54000" bIns="46800">
            <a:no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ja-JP" altLang="en-US" sz="1000" b="1" dirty="0">
                <a:solidFill>
                  <a:schemeClr val="bg1"/>
                </a:solidFill>
                <a:latin typeface="ＭＳ Ｐゴシック" pitchFamily="50" charset="-128"/>
                <a:ea typeface="ＭＳ ゴシック" pitchFamily="49" charset="-128"/>
              </a:rPr>
              <a:t>戸建住宅用 ポスト一体型宅配ボックス </a:t>
            </a:r>
            <a:r>
              <a:rPr lang="en-US" altLang="ja-JP" sz="1000" b="1" dirty="0">
                <a:solidFill>
                  <a:schemeClr val="bg1"/>
                </a:solidFill>
                <a:latin typeface="ＭＳ Ｐゴシック" pitchFamily="50" charset="-128"/>
                <a:ea typeface="ＭＳ ゴシック" pitchFamily="49" charset="-128"/>
              </a:rPr>
              <a:t>COMBO-MULTI</a:t>
            </a:r>
            <a:endParaRPr lang="ja-JP" altLang="en-US" sz="1000" b="1" dirty="0">
              <a:solidFill>
                <a:schemeClr val="bg1"/>
              </a:solidFill>
              <a:latin typeface="ＭＳ Ｐゴシック" pitchFamily="50" charset="-128"/>
              <a:ea typeface="ＭＳ ゴシック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7AD465-E921-7811-2C66-A17F3C382C68}"/>
              </a:ext>
            </a:extLst>
          </p:cNvPr>
          <p:cNvSpPr txBox="1"/>
          <p:nvPr/>
        </p:nvSpPr>
        <p:spPr>
          <a:xfrm>
            <a:off x="-933450" y="214433785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12700" algn="l">
              <a:lnSpc>
                <a:spcPct val="100000"/>
              </a:lnSpc>
              <a:spcBef>
                <a:spcPts val="565"/>
              </a:spcBef>
            </a:pPr>
            <a:endParaRPr kumimoji="1" lang="ja-JP" altLang="en-US" sz="800" b="1" spc="30">
              <a:solidFill>
                <a:srgbClr val="231916"/>
              </a:solidFill>
              <a:latin typeface="MS Gothic" panose="020B0609070205080204" pitchFamily="49" charset="-128"/>
              <a:ea typeface="MS Gothic" panose="020B0609070205080204" pitchFamily="49" charset="-128"/>
              <a:cs typeface="A-OTF Midashi Go MB31 Pro"/>
            </a:endParaRP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73DE2FAB-6D5F-F2D3-4717-5908AE53410C}"/>
              </a:ext>
            </a:extLst>
          </p:cNvPr>
          <p:cNvSpPr/>
          <p:nvPr/>
        </p:nvSpPr>
        <p:spPr>
          <a:xfrm>
            <a:off x="6210463" y="2851955"/>
            <a:ext cx="100770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ステンシルバー色</a:t>
            </a: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279C8E3F-1ECA-BE7A-150D-6E37DDC2EF9F}"/>
              </a:ext>
            </a:extLst>
          </p:cNvPr>
          <p:cNvSpPr/>
          <p:nvPr/>
        </p:nvSpPr>
        <p:spPr>
          <a:xfrm>
            <a:off x="9066588" y="2846168"/>
            <a:ext cx="119377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エイジングブラウン</a:t>
            </a:r>
            <a:r>
              <a:rPr lang="ja-JP" altLang="en-US" sz="900" b="1" dirty="0">
                <a:latin typeface="+mn-ea"/>
                <a:ea typeface="+mn-ea"/>
              </a:rPr>
              <a:t>色</a:t>
            </a: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C18AB7B7-9623-317B-145C-19C8CA545719}"/>
              </a:ext>
            </a:extLst>
          </p:cNvPr>
          <p:cNvSpPr/>
          <p:nvPr/>
        </p:nvSpPr>
        <p:spPr>
          <a:xfrm>
            <a:off x="4827214" y="2851955"/>
            <a:ext cx="83627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鋳鉄ブラック色</a:t>
            </a: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F7C04EF8-8201-4F72-E2F0-D151317646FC}"/>
              </a:ext>
            </a:extLst>
          </p:cNvPr>
          <p:cNvSpPr/>
          <p:nvPr/>
        </p:nvSpPr>
        <p:spPr>
          <a:xfrm>
            <a:off x="7686483" y="2851955"/>
            <a:ext cx="84881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漆喰ホワイト色</a:t>
            </a:r>
          </a:p>
        </p:txBody>
      </p:sp>
      <p:sp>
        <p:nvSpPr>
          <p:cNvPr id="240" name="object 145">
            <a:extLst>
              <a:ext uri="{FF2B5EF4-FFF2-40B4-BE49-F238E27FC236}">
                <a16:creationId xmlns:a16="http://schemas.microsoft.com/office/drawing/2014/main" id="{8F043B8A-54D9-FBDD-43C5-45407F87CF74}"/>
              </a:ext>
            </a:extLst>
          </p:cNvPr>
          <p:cNvSpPr txBox="1"/>
          <p:nvPr/>
        </p:nvSpPr>
        <p:spPr>
          <a:xfrm>
            <a:off x="511695" y="5605445"/>
            <a:ext cx="1535845" cy="21891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50800">
              <a:lnSpc>
                <a:spcPct val="100000"/>
              </a:lnSpc>
              <a:spcBef>
                <a:spcPts val="775"/>
              </a:spcBef>
            </a:pP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［ 施 錠 ］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sp>
        <p:nvSpPr>
          <p:cNvPr id="241" name="object 145">
            <a:extLst>
              <a:ext uri="{FF2B5EF4-FFF2-40B4-BE49-F238E27FC236}">
                <a16:creationId xmlns:a16="http://schemas.microsoft.com/office/drawing/2014/main" id="{B74A9B21-55A4-5361-269A-AFBF1E50C375}"/>
              </a:ext>
            </a:extLst>
          </p:cNvPr>
          <p:cNvSpPr txBox="1"/>
          <p:nvPr/>
        </p:nvSpPr>
        <p:spPr>
          <a:xfrm>
            <a:off x="2463980" y="5599658"/>
            <a:ext cx="1535845" cy="21891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50800">
              <a:lnSpc>
                <a:spcPct val="100000"/>
              </a:lnSpc>
              <a:spcBef>
                <a:spcPts val="775"/>
              </a:spcBef>
            </a:pP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［ 解 錠 ］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sp>
        <p:nvSpPr>
          <p:cNvPr id="247" name="object 145">
            <a:extLst>
              <a:ext uri="{FF2B5EF4-FFF2-40B4-BE49-F238E27FC236}">
                <a16:creationId xmlns:a16="http://schemas.microsoft.com/office/drawing/2014/main" id="{594739D9-CE77-0613-AAF0-B37C7A3F8307}"/>
              </a:ext>
            </a:extLst>
          </p:cNvPr>
          <p:cNvSpPr txBox="1"/>
          <p:nvPr/>
        </p:nvSpPr>
        <p:spPr>
          <a:xfrm>
            <a:off x="4713016" y="1082457"/>
            <a:ext cx="1393789" cy="19309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50800">
              <a:lnSpc>
                <a:spcPct val="100000"/>
              </a:lnSpc>
              <a:spcBef>
                <a:spcPts val="775"/>
              </a:spcBef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■化粧扉のカラーは</a:t>
            </a:r>
            <a: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4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色。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sp>
        <p:nvSpPr>
          <p:cNvPr id="928" name="円/楕円 927">
            <a:extLst>
              <a:ext uri="{FF2B5EF4-FFF2-40B4-BE49-F238E27FC236}">
                <a16:creationId xmlns:a16="http://schemas.microsoft.com/office/drawing/2014/main" id="{D37099E6-B147-7619-6CF3-4976F691FF9A}"/>
              </a:ext>
            </a:extLst>
          </p:cNvPr>
          <p:cNvSpPr/>
          <p:nvPr/>
        </p:nvSpPr>
        <p:spPr>
          <a:xfrm>
            <a:off x="9780608" y="1839216"/>
            <a:ext cx="264945" cy="26494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ctr">
            <a:noAutofit/>
          </a:bodyPr>
          <a:lstStyle/>
          <a:p>
            <a:pPr algn="l"/>
            <a:endParaRPr kumimoji="1" lang="ja-JP" altLang="en-US" sz="1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61" name="object 145">
            <a:extLst>
              <a:ext uri="{FF2B5EF4-FFF2-40B4-BE49-F238E27FC236}">
                <a16:creationId xmlns:a16="http://schemas.microsoft.com/office/drawing/2014/main" id="{6F8E74CD-2FE5-DCCD-2C95-4945A4AA6AC6}"/>
              </a:ext>
            </a:extLst>
          </p:cNvPr>
          <p:cNvSpPr txBox="1"/>
          <p:nvPr/>
        </p:nvSpPr>
        <p:spPr>
          <a:xfrm>
            <a:off x="519783" y="5393220"/>
            <a:ext cx="2750065" cy="16453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50800">
              <a:lnSpc>
                <a:spcPct val="100000"/>
              </a:lnSpc>
              <a:spcBef>
                <a:spcPts val="775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■キーレスタイプで施錠も解錠もカンタン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EE921E-A2CE-E013-57BD-CF2B58A58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r="41390"/>
          <a:stretch/>
        </p:blipFill>
        <p:spPr>
          <a:xfrm>
            <a:off x="603206" y="1218199"/>
            <a:ext cx="3867180" cy="3787768"/>
          </a:xfrm>
          <a:prstGeom prst="rect">
            <a:avLst/>
          </a:prstGeom>
        </p:spPr>
      </p:pic>
      <p:grpSp>
        <p:nvGrpSpPr>
          <p:cNvPr id="912" name="グループ化 911">
            <a:extLst>
              <a:ext uri="{FF2B5EF4-FFF2-40B4-BE49-F238E27FC236}">
                <a16:creationId xmlns:a16="http://schemas.microsoft.com/office/drawing/2014/main" id="{0D0738A1-8276-291C-FBFE-D4252295F0BE}"/>
              </a:ext>
            </a:extLst>
          </p:cNvPr>
          <p:cNvGrpSpPr/>
          <p:nvPr/>
        </p:nvGrpSpPr>
        <p:grpSpPr>
          <a:xfrm>
            <a:off x="2259514" y="4507610"/>
            <a:ext cx="2275125" cy="516675"/>
            <a:chOff x="-1246426" y="4213860"/>
            <a:chExt cx="2275125" cy="516675"/>
          </a:xfrm>
        </p:grpSpPr>
        <p:sp>
          <p:nvSpPr>
            <p:cNvPr id="906" name="テキスト ボックス 905">
              <a:extLst>
                <a:ext uri="{FF2B5EF4-FFF2-40B4-BE49-F238E27FC236}">
                  <a16:creationId xmlns:a16="http://schemas.microsoft.com/office/drawing/2014/main" id="{C7BCB1E0-6896-F6F4-8F71-94283FDAF687}"/>
                </a:ext>
              </a:extLst>
            </p:cNvPr>
            <p:cNvSpPr txBox="1"/>
            <p:nvPr/>
          </p:nvSpPr>
          <p:spPr>
            <a:xfrm>
              <a:off x="-1163444" y="4213860"/>
              <a:ext cx="1677592" cy="1257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62230" algn="ctr">
                <a:lnSpc>
                  <a:spcPct val="100000"/>
                </a:lnSpc>
                <a:spcBef>
                  <a:spcPts val="95"/>
                </a:spcBef>
              </a:pPr>
              <a:r>
                <a:rPr kumimoji="1" lang="ja-JP" altLang="en-US" sz="700" b="1" dirty="0">
                  <a:latin typeface="BIZ UDゴシック" panose="020B0400000000000000" pitchFamily="49" charset="-128"/>
                  <a:ea typeface="BIZ UDゴシック" panose="020B0400000000000000" pitchFamily="49" charset="-128"/>
                  <a:cs typeface="A-OTF Midashi Go MB31 Pro"/>
                </a:rPr>
                <a:t>戸建住宅用 ポスト一体型宅配ボックス</a:t>
              </a:r>
            </a:p>
          </p:txBody>
        </p:sp>
        <p:sp>
          <p:nvSpPr>
            <p:cNvPr id="908" name="テキスト ボックス 907">
              <a:extLst>
                <a:ext uri="{FF2B5EF4-FFF2-40B4-BE49-F238E27FC236}">
                  <a16:creationId xmlns:a16="http://schemas.microsoft.com/office/drawing/2014/main" id="{9A58FA47-5DB5-8B6A-5C06-4B7B40AE681D}"/>
                </a:ext>
              </a:extLst>
            </p:cNvPr>
            <p:cNvSpPr txBox="1"/>
            <p:nvPr/>
          </p:nvSpPr>
          <p:spPr>
            <a:xfrm>
              <a:off x="-1246426" y="4279632"/>
              <a:ext cx="2275125" cy="40327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62230" algn="ctr">
                <a:lnSpc>
                  <a:spcPct val="100000"/>
                </a:lnSpc>
                <a:spcBef>
                  <a:spcPts val="95"/>
                </a:spcBef>
              </a:pPr>
              <a:r>
                <a:rPr kumimoji="1" lang="en-US" altLang="ja-JP" sz="2400" dirty="0">
                  <a:latin typeface="Tahoma" panose="020B0604030504040204" pitchFamily="34" charset="0"/>
                  <a:ea typeface="游ゴシック" panose="020B0400000000000000" pitchFamily="50" charset="-128"/>
                  <a:cs typeface="Tahoma" panose="020B0604030504040204" pitchFamily="34" charset="0"/>
                </a:rPr>
                <a:t>COMBO-MULTI</a:t>
              </a:r>
              <a:endParaRPr kumimoji="1" lang="ja-JP" altLang="en-US" sz="2400" dirty="0">
                <a:latin typeface="Tahoma" panose="020B0604030504040204" pitchFamily="34" charset="0"/>
                <a:ea typeface="游ゴシック" panose="020B0400000000000000" pitchFamily="50" charset="-128"/>
                <a:cs typeface="Tahoma" panose="020B0604030504040204" pitchFamily="34" charset="0"/>
              </a:endParaRPr>
            </a:p>
          </p:txBody>
        </p:sp>
        <p:sp>
          <p:nvSpPr>
            <p:cNvPr id="910" name="テキスト ボックス 909">
              <a:extLst>
                <a:ext uri="{FF2B5EF4-FFF2-40B4-BE49-F238E27FC236}">
                  <a16:creationId xmlns:a16="http://schemas.microsoft.com/office/drawing/2014/main" id="{093D1C72-EDE3-013A-A52F-519FA8FCBADB}"/>
                </a:ext>
              </a:extLst>
            </p:cNvPr>
            <p:cNvSpPr txBox="1"/>
            <p:nvPr/>
          </p:nvSpPr>
          <p:spPr>
            <a:xfrm>
              <a:off x="-955797" y="4604805"/>
              <a:ext cx="1677592" cy="1257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62230" algn="ctr"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600" b="1" dirty="0">
                  <a:latin typeface="BIZ UDゴシック" panose="020B0400000000000000" pitchFamily="49" charset="-128"/>
                  <a:ea typeface="BIZ UDゴシック" panose="020B0400000000000000" pitchFamily="49" charset="-128"/>
                  <a:cs typeface="A-OTF Midashi Go MB31 Pro"/>
                </a:rPr>
                <a:t>コンボ</a:t>
              </a:r>
              <a:r>
                <a:rPr lang="en-US" altLang="ja-JP" sz="600" b="1" dirty="0">
                  <a:latin typeface="BIZ UDゴシック" panose="020B0400000000000000" pitchFamily="49" charset="-128"/>
                  <a:ea typeface="BIZ UDゴシック" panose="020B0400000000000000" pitchFamily="49" charset="-128"/>
                  <a:cs typeface="A-OTF Midashi Go MB31 Pro"/>
                </a:rPr>
                <a:t>-</a:t>
              </a:r>
              <a:r>
                <a:rPr lang="ja-JP" altLang="en-US" sz="600" b="1" dirty="0">
                  <a:latin typeface="BIZ UDゴシック" panose="020B0400000000000000" pitchFamily="49" charset="-128"/>
                  <a:ea typeface="BIZ UDゴシック" panose="020B0400000000000000" pitchFamily="49" charset="-128"/>
                  <a:cs typeface="A-OTF Midashi Go MB31 Pro"/>
                </a:rPr>
                <a:t>マルチ</a:t>
              </a:r>
              <a:endParaRPr kumimoji="1" lang="ja-JP" altLang="en-US" sz="6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A-OTF Midashi Go MB31 Pro"/>
              </a:endParaRPr>
            </a:p>
          </p:txBody>
        </p:sp>
      </p:grpSp>
      <p:pic>
        <p:nvPicPr>
          <p:cNvPr id="914" name="図 913" descr="スピーカー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318174D2-E4DD-5F65-C401-8F509F155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3506"/>
          <a:stretch/>
        </p:blipFill>
        <p:spPr>
          <a:xfrm>
            <a:off x="4724885" y="1321640"/>
            <a:ext cx="1022948" cy="14798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15" name="図 9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8E135C6-E67F-2A4B-73F1-C92C2B5DB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r="5547"/>
          <a:stretch/>
        </p:blipFill>
        <p:spPr>
          <a:xfrm>
            <a:off x="7595447" y="1316384"/>
            <a:ext cx="1015346" cy="1495076"/>
          </a:xfrm>
          <a:prstGeom prst="rect">
            <a:avLst/>
          </a:prstGeom>
        </p:spPr>
      </p:pic>
      <p:pic>
        <p:nvPicPr>
          <p:cNvPr id="916" name="図 915" descr="座る, 冷蔵庫, スピーカー, 立つ が含まれている画像&#10;&#10;自動的に生成された説明">
            <a:extLst>
              <a:ext uri="{FF2B5EF4-FFF2-40B4-BE49-F238E27FC236}">
                <a16:creationId xmlns:a16="http://schemas.microsoft.com/office/drawing/2014/main" id="{94932CC8-213E-55AC-B9D1-3130382F46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r="3288"/>
          <a:stretch/>
        </p:blipFill>
        <p:spPr>
          <a:xfrm>
            <a:off x="6158504" y="1317411"/>
            <a:ext cx="1026272" cy="1487531"/>
          </a:xfrm>
          <a:prstGeom prst="rect">
            <a:avLst/>
          </a:prstGeom>
        </p:spPr>
      </p:pic>
      <p:pic>
        <p:nvPicPr>
          <p:cNvPr id="917" name="図 916" descr="スピーカー, ボックス, コンピュータ, 冷蔵庫 が含まれている画像&#10;&#10;自動的に生成された説明">
            <a:extLst>
              <a:ext uri="{FF2B5EF4-FFF2-40B4-BE49-F238E27FC236}">
                <a16:creationId xmlns:a16="http://schemas.microsoft.com/office/drawing/2014/main" id="{487319DA-0B8A-FF2F-CE36-63597A9F0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r="10518"/>
          <a:stretch/>
        </p:blipFill>
        <p:spPr>
          <a:xfrm>
            <a:off x="9021465" y="1296154"/>
            <a:ext cx="1073447" cy="1534607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9E46E01-C257-4152-318F-BFBB51EAC8DA}"/>
              </a:ext>
            </a:extLst>
          </p:cNvPr>
          <p:cNvGrpSpPr/>
          <p:nvPr/>
        </p:nvGrpSpPr>
        <p:grpSpPr>
          <a:xfrm>
            <a:off x="597284" y="5758519"/>
            <a:ext cx="1585518" cy="771026"/>
            <a:chOff x="1174107" y="950862"/>
            <a:chExt cx="3618622" cy="2760530"/>
          </a:xfrm>
        </p:grpSpPr>
        <p:pic>
          <p:nvPicPr>
            <p:cNvPr id="21" name="図 20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DA5B5DF4-6AD1-D206-0AF0-A4EED86F3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107" y="950862"/>
              <a:ext cx="3618622" cy="276053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92A5D22-0D85-CF48-8626-68C769D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7713" r="2207" b="2850"/>
            <a:stretch/>
          </p:blipFill>
          <p:spPr>
            <a:xfrm>
              <a:off x="2587489" y="1828800"/>
              <a:ext cx="624341" cy="247650"/>
            </a:xfrm>
            <a:prstGeom prst="rect">
              <a:avLst/>
            </a:prstGeom>
          </p:spPr>
        </p:pic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635D41A-F781-74FA-9B16-3522464FB069}"/>
              </a:ext>
            </a:extLst>
          </p:cNvPr>
          <p:cNvSpPr/>
          <p:nvPr/>
        </p:nvSpPr>
        <p:spPr>
          <a:xfrm>
            <a:off x="598646" y="6591236"/>
            <a:ext cx="153584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・レバーをスライドさせてロック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5CA8E47-D5B6-38F5-57B1-13CE13A272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12355" b="19830"/>
          <a:stretch/>
        </p:blipFill>
        <p:spPr>
          <a:xfrm>
            <a:off x="2544891" y="5759116"/>
            <a:ext cx="1682844" cy="705498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7C0AC29-72E4-4E89-6C95-1B8C0C398EEF}"/>
              </a:ext>
            </a:extLst>
          </p:cNvPr>
          <p:cNvSpPr/>
          <p:nvPr/>
        </p:nvSpPr>
        <p:spPr>
          <a:xfrm>
            <a:off x="2566486" y="6502911"/>
            <a:ext cx="176345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・プッシュボタン式錠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・暗証番号は自由に設定可能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・取出し扉を解錠すると荷受け扉も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解錠される連動機構</a:t>
            </a:r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E60EB0D1-822D-78B1-2C0F-A5CB11F0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500" y="692272"/>
            <a:ext cx="162313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商品説明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72AD854-45C0-7467-9CCA-CA39A6B365FC}"/>
              </a:ext>
            </a:extLst>
          </p:cNvPr>
          <p:cNvSpPr txBox="1"/>
          <p:nvPr/>
        </p:nvSpPr>
        <p:spPr>
          <a:xfrm>
            <a:off x="4840277" y="4445813"/>
            <a:ext cx="3210276" cy="6024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宅配部上段</a:t>
            </a:r>
            <a:r>
              <a:rPr kumimoji="1" lang="en-US" altLang="ja-JP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(</a:t>
            </a:r>
            <a:r>
              <a:rPr kumimoji="1" lang="ja-JP" altLang="en-US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宅配ボックス①</a:t>
            </a:r>
            <a:r>
              <a:rPr kumimoji="1" lang="en-US" altLang="ja-JP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)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・１０ｋｇの米１袋，または２００ｍｌ紙パック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　２４本入り箱が入ります。</a:t>
            </a:r>
            <a:endParaRPr kumimoji="1" lang="ja-JP" altLang="en-US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A18B6A32-A69F-135F-2E9B-57A4AAFD9E0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98" t="12636" r="61766" b="76623"/>
          <a:stretch/>
        </p:blipFill>
        <p:spPr>
          <a:xfrm>
            <a:off x="7266044" y="3465990"/>
            <a:ext cx="660485" cy="6206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35" name="object 145">
            <a:extLst>
              <a:ext uri="{FF2B5EF4-FFF2-40B4-BE49-F238E27FC236}">
                <a16:creationId xmlns:a16="http://schemas.microsoft.com/office/drawing/2014/main" id="{A45B95B2-B3F4-3443-A8F8-E1FC577FF083}"/>
              </a:ext>
            </a:extLst>
          </p:cNvPr>
          <p:cNvSpPr txBox="1"/>
          <p:nvPr/>
        </p:nvSpPr>
        <p:spPr>
          <a:xfrm>
            <a:off x="4766795" y="3150946"/>
            <a:ext cx="5371756" cy="19716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50800">
              <a:lnSpc>
                <a:spcPct val="100000"/>
              </a:lnSpc>
              <a:spcBef>
                <a:spcPts val="775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■化粧扉を開けると複数個の荷物が受け取れる構造（再配達の手間を削減）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7D5E198-D481-91E4-4E85-7C9B7DFCAEF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4" t="72069" r="63853" b="10044"/>
          <a:stretch/>
        </p:blipFill>
        <p:spPr>
          <a:xfrm>
            <a:off x="6761556" y="6247147"/>
            <a:ext cx="1225457" cy="7367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CADA2EB-0EA3-89F2-55D5-203D897DE7B0}"/>
              </a:ext>
            </a:extLst>
          </p:cNvPr>
          <p:cNvSpPr txBox="1"/>
          <p:nvPr/>
        </p:nvSpPr>
        <p:spPr>
          <a:xfrm>
            <a:off x="4825071" y="5669568"/>
            <a:ext cx="3210276" cy="6024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宅配部下段</a:t>
            </a:r>
            <a:r>
              <a:rPr kumimoji="1" lang="en-US" altLang="ja-JP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(</a:t>
            </a:r>
            <a:r>
              <a:rPr kumimoji="1" lang="ja-JP" altLang="en-US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宅配ボックス②</a:t>
            </a:r>
            <a:r>
              <a:rPr kumimoji="1" lang="en-US" altLang="ja-JP" sz="12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)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・１０ｋｇの米２袋，または２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ℓ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ペットボトル９本入り箱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　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(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幅２９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x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奥行き３２ｘ高さ３３ｃｍ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)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が入ります。</a:t>
            </a:r>
            <a:endParaRPr kumimoji="1" lang="ja-JP" altLang="en-US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90C4B3E-DB43-6B10-032D-33ABEA0E9046}"/>
              </a:ext>
            </a:extLst>
          </p:cNvPr>
          <p:cNvCxnSpPr>
            <a:cxnSpLocks/>
          </p:cNvCxnSpPr>
          <p:nvPr/>
        </p:nvCxnSpPr>
        <p:spPr>
          <a:xfrm>
            <a:off x="7922855" y="3959352"/>
            <a:ext cx="612443" cy="255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6CDA69F-851A-CCCD-A48C-19ED6983ABF0}"/>
              </a:ext>
            </a:extLst>
          </p:cNvPr>
          <p:cNvCxnSpPr>
            <a:cxnSpLocks/>
          </p:cNvCxnSpPr>
          <p:nvPr/>
        </p:nvCxnSpPr>
        <p:spPr>
          <a:xfrm flipV="1">
            <a:off x="7973031" y="4842438"/>
            <a:ext cx="810105" cy="26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F92E8CC-ADB4-07F6-1CE1-1775F585BF65}"/>
              </a:ext>
            </a:extLst>
          </p:cNvPr>
          <p:cNvCxnSpPr>
            <a:cxnSpLocks/>
          </p:cNvCxnSpPr>
          <p:nvPr/>
        </p:nvCxnSpPr>
        <p:spPr>
          <a:xfrm flipV="1">
            <a:off x="7987013" y="5709077"/>
            <a:ext cx="819476" cy="624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5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80CC-28E8-EEEC-A7BD-D03618668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7A40F7D-5D03-84F2-6EB5-BE8244046849}"/>
              </a:ext>
            </a:extLst>
          </p:cNvPr>
          <p:cNvGrpSpPr/>
          <p:nvPr/>
        </p:nvGrpSpPr>
        <p:grpSpPr>
          <a:xfrm>
            <a:off x="1816100" y="357810"/>
            <a:ext cx="8528050" cy="639140"/>
            <a:chOff x="1816100" y="357810"/>
            <a:chExt cx="8528050" cy="639140"/>
          </a:xfrm>
          <a:solidFill>
            <a:srgbClr val="3C78E6"/>
          </a:solidFill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5935D0A-0151-B8B5-6FE1-279665D165CC}"/>
                </a:ext>
              </a:extLst>
            </p:cNvPr>
            <p:cNvSpPr/>
            <p:nvPr/>
          </p:nvSpPr>
          <p:spPr>
            <a:xfrm>
              <a:off x="1820849" y="357810"/>
              <a:ext cx="8515847" cy="639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99FF8DC-F734-762D-40B1-6ACF1EE189AA}"/>
                </a:ext>
              </a:extLst>
            </p:cNvPr>
            <p:cNvCxnSpPr/>
            <p:nvPr/>
          </p:nvCxnSpPr>
          <p:spPr>
            <a:xfrm>
              <a:off x="1816100" y="723900"/>
              <a:ext cx="852805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CF89B9B4-146D-84DC-24C8-A9B6187AC74B}"/>
                </a:ext>
              </a:extLst>
            </p:cNvPr>
            <p:cNvCxnSpPr>
              <a:cxnSpLocks/>
            </p:cNvCxnSpPr>
            <p:nvPr/>
          </p:nvCxnSpPr>
          <p:spPr>
            <a:xfrm>
              <a:off x="4711700" y="717550"/>
              <a:ext cx="0" cy="27940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テキスト ボックス 3">
            <a:extLst>
              <a:ext uri="{FF2B5EF4-FFF2-40B4-BE49-F238E27FC236}">
                <a16:creationId xmlns:a16="http://schemas.microsoft.com/office/drawing/2014/main" id="{04812522-CE29-E041-07B1-D1F1549F1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66713"/>
            <a:ext cx="6980238" cy="338554"/>
          </a:xfrm>
          <a:prstGeom prst="rect">
            <a:avLst/>
          </a:prstGeom>
          <a:solidFill>
            <a:srgbClr val="3C78E6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戸建住宅用　ポスト一体型宅配ボックス</a:t>
            </a:r>
            <a:r>
              <a:rPr lang="en-US" altLang="ja-JP" sz="1600" b="1" dirty="0">
                <a:solidFill>
                  <a:srgbClr val="FFFFFF"/>
                </a:solidFill>
                <a:latin typeface="ＭＳ Ｐゴシック" pitchFamily="50" charset="-128"/>
              </a:rPr>
              <a:t>  COMBO-MULTI</a:t>
            </a:r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 （コンボマルチ）</a:t>
            </a:r>
          </a:p>
        </p:txBody>
      </p:sp>
      <p:sp>
        <p:nvSpPr>
          <p:cNvPr id="6147" name="テキスト ボックス 45">
            <a:extLst>
              <a:ext uri="{FF2B5EF4-FFF2-40B4-BE49-F238E27FC236}">
                <a16:creationId xmlns:a16="http://schemas.microsoft.com/office/drawing/2014/main" id="{8CED46F4-5053-5962-8F79-980B98CB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407988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2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8F7329-1CB6-C340-E23F-E49C977F8BA3}"/>
              </a:ext>
            </a:extLst>
          </p:cNvPr>
          <p:cNvSpPr txBox="1"/>
          <p:nvPr/>
        </p:nvSpPr>
        <p:spPr>
          <a:xfrm>
            <a:off x="-933450" y="214433785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12700" algn="l">
              <a:lnSpc>
                <a:spcPct val="100000"/>
              </a:lnSpc>
              <a:spcBef>
                <a:spcPts val="565"/>
              </a:spcBef>
            </a:pPr>
            <a:endParaRPr kumimoji="1" lang="ja-JP" altLang="en-US" sz="800" b="1" spc="30">
              <a:solidFill>
                <a:srgbClr val="231916"/>
              </a:solidFill>
              <a:latin typeface="MS Gothic" panose="020B0609070205080204" pitchFamily="49" charset="-128"/>
              <a:ea typeface="MS Gothic" panose="020B0609070205080204" pitchFamily="49" charset="-128"/>
              <a:cs typeface="A-OTF Midashi Go MB31 Pro"/>
            </a:endParaRPr>
          </a:p>
        </p:txBody>
      </p:sp>
      <p:sp>
        <p:nvSpPr>
          <p:cNvPr id="957" name="テキスト ボックス 956">
            <a:extLst>
              <a:ext uri="{FF2B5EF4-FFF2-40B4-BE49-F238E27FC236}">
                <a16:creationId xmlns:a16="http://schemas.microsoft.com/office/drawing/2014/main" id="{F21A7E83-F889-364E-8083-BC944942B15F}"/>
              </a:ext>
            </a:extLst>
          </p:cNvPr>
          <p:cNvSpPr txBox="1"/>
          <p:nvPr/>
        </p:nvSpPr>
        <p:spPr>
          <a:xfrm>
            <a:off x="8801100" y="7265694"/>
            <a:ext cx="0" cy="0"/>
          </a:xfrm>
          <a:prstGeom prst="rect">
            <a:avLst/>
          </a:prstGeom>
          <a:solidFill>
            <a:srgbClr val="58595B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pPr marL="62230" algn="ctr">
              <a:lnSpc>
                <a:spcPct val="100000"/>
              </a:lnSpc>
              <a:spcBef>
                <a:spcPts val="95"/>
              </a:spcBef>
            </a:pPr>
            <a:endParaRPr kumimoji="1" lang="ja-JP" altLang="en-US" sz="500" b="1" dirty="0">
              <a:solidFill>
                <a:srgbClr val="FFFFFF"/>
              </a:solidFill>
              <a:latin typeface="MS Gothic" panose="020B0609070205080204" pitchFamily="49" charset="-128"/>
              <a:ea typeface="MS Gothic" panose="020B0609070205080204" pitchFamily="49" charset="-128"/>
              <a:cs typeface="A-OTF Midashi Go MB31 Pro"/>
            </a:endParaRPr>
          </a:p>
        </p:txBody>
      </p:sp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D708E588-66BC-B646-1EC9-84E9EDBBC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658" y="692272"/>
            <a:ext cx="234397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ラインアップ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35403A5-E982-B6DE-EF13-946871ED4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55610"/>
              </p:ext>
            </p:extLst>
          </p:nvPr>
        </p:nvGraphicFramePr>
        <p:xfrm>
          <a:off x="448260" y="1065561"/>
          <a:ext cx="9793564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17">
                  <a:extLst>
                    <a:ext uri="{9D8B030D-6E8A-4147-A177-3AD203B41FA5}">
                      <a16:colId xmlns:a16="http://schemas.microsoft.com/office/drawing/2014/main" val="4164937325"/>
                    </a:ext>
                  </a:extLst>
                </a:gridCol>
                <a:gridCol w="1095177">
                  <a:extLst>
                    <a:ext uri="{9D8B030D-6E8A-4147-A177-3AD203B41FA5}">
                      <a16:colId xmlns:a16="http://schemas.microsoft.com/office/drawing/2014/main" val="3430923375"/>
                    </a:ext>
                  </a:extLst>
                </a:gridCol>
                <a:gridCol w="1656274">
                  <a:extLst>
                    <a:ext uri="{9D8B030D-6E8A-4147-A177-3AD203B41FA5}">
                      <a16:colId xmlns:a16="http://schemas.microsoft.com/office/drawing/2014/main" val="1413892332"/>
                    </a:ext>
                  </a:extLst>
                </a:gridCol>
                <a:gridCol w="1656274">
                  <a:extLst>
                    <a:ext uri="{9D8B030D-6E8A-4147-A177-3AD203B41FA5}">
                      <a16:colId xmlns:a16="http://schemas.microsoft.com/office/drawing/2014/main" val="3535459429"/>
                    </a:ext>
                  </a:extLst>
                </a:gridCol>
                <a:gridCol w="1656274">
                  <a:extLst>
                    <a:ext uri="{9D8B030D-6E8A-4147-A177-3AD203B41FA5}">
                      <a16:colId xmlns:a16="http://schemas.microsoft.com/office/drawing/2014/main" val="2415069088"/>
                    </a:ext>
                  </a:extLst>
                </a:gridCol>
                <a:gridCol w="1656274">
                  <a:extLst>
                    <a:ext uri="{9D8B030D-6E8A-4147-A177-3AD203B41FA5}">
                      <a16:colId xmlns:a16="http://schemas.microsoft.com/office/drawing/2014/main" val="1288655565"/>
                    </a:ext>
                  </a:extLst>
                </a:gridCol>
                <a:gridCol w="1656274">
                  <a:extLst>
                    <a:ext uri="{9D8B030D-6E8A-4147-A177-3AD203B41FA5}">
                      <a16:colId xmlns:a16="http://schemas.microsoft.com/office/drawing/2014/main" val="1156432762"/>
                    </a:ext>
                  </a:extLst>
                </a:gridCol>
              </a:tblGrid>
              <a:tr h="25735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サイズ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ラージ</a:t>
                      </a:r>
                      <a:endParaRPr kumimoji="1"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ラージハーフ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ミドル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ミドルハーフ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40105"/>
                  </a:ext>
                </a:extLst>
              </a:tr>
              <a:tr h="25147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宅配ボックス数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２個受取り</a:t>
                      </a:r>
                      <a:endParaRPr kumimoji="1" 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１個受取り</a:t>
                      </a:r>
                      <a:endParaRPr kumimoji="1" 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１個受取り</a:t>
                      </a:r>
                      <a:endParaRPr kumimoji="1" 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１個受取り</a:t>
                      </a:r>
                      <a:endParaRPr kumimoji="1" 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１個受取り</a:t>
                      </a:r>
                      <a:endParaRPr kumimoji="1" 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88335"/>
                  </a:ext>
                </a:extLst>
              </a:tr>
              <a:tr h="108971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品番・価格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税別</a:t>
                      </a:r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前出し（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ＣＴＮ１２５０Ｒ（Ｌ）□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１８８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０００円（税抜）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ＣＴＮ１２５１Ｒ（Ｌ）□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21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,000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前出し（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ＣＴＮ１１５０Ｒ（Ｌ）□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１６８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０００円（税抜）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ＣＴＮ１１５１Ｒ（Ｌ）□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１９９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,000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前出し（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ＣＴＮ１１６０Ｒ（Ｌ）□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１６５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０００円（税抜）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設定なし</a:t>
                      </a:r>
                      <a:endParaRPr kumimoji="1" lang="ja-JP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前出し（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ＣＴＮ１１２０Ｒ（Ｌ）□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１５８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０００円（税抜）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ＣＴＮ１１２１Ｒ（Ｌ）□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１９０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,000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前出し（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ＣＴＮ１１３０Ｒ（Ｌ）□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１５５</a:t>
                      </a:r>
                      <a:r>
                        <a:rPr kumimoji="1" lang="en-US" altLang="ja-JP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kumimoji="1" lang="ja-JP" altLang="en-US" sz="12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０００円（税抜）</a:t>
                      </a:r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●前入れ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後出し（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設定なし</a:t>
                      </a:r>
                      <a:endParaRPr kumimoji="1" lang="ja-JP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90785"/>
                  </a:ext>
                </a:extLst>
              </a:tr>
              <a:tr h="15112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カラー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6805"/>
                  </a:ext>
                </a:extLst>
              </a:tr>
              <a:tr h="132619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外　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78392"/>
                  </a:ext>
                </a:extLst>
              </a:tr>
              <a:tr h="31844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サイズ・重さ</a:t>
                      </a:r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D455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H792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D4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７０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H792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　化粧扉は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４１６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重さ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２４</a:t>
                      </a:r>
                      <a:r>
                        <a:rPr kumimoji="1" lang="ja-JP" altLang="en-US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ｋｇ</a:t>
                      </a:r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D455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H792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D4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７０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H792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　化粧扉は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４１６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重さ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２２</a:t>
                      </a:r>
                      <a:r>
                        <a:rPr kumimoji="1" lang="ja-JP" altLang="en-US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ｋｇ</a:t>
                      </a:r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３００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H792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endParaRPr kumimoji="1" lang="en-US" altLang="ja-JP" sz="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　化粧扉は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４１６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重さ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２１</a:t>
                      </a:r>
                      <a:r>
                        <a:rPr kumimoji="1" lang="ja-JP" altLang="en-US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ｋｇ</a:t>
                      </a:r>
                      <a:endParaRPr kumimoji="1" lang="ja-JP" altLang="en-US" sz="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D455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H592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FR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D4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７０</a:t>
                      </a:r>
                      <a:r>
                        <a:rPr kumimoji="1" lang="en-US" altLang="ja-JP" sz="600" b="1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５９２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　化粧扉は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４１６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重さ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２０</a:t>
                      </a:r>
                      <a:r>
                        <a:rPr kumimoji="1" lang="ja-JP" altLang="en-US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ｋｇ</a:t>
                      </a:r>
                      <a:endParaRPr kumimoji="1" lang="en-US" altLang="ja-JP" sz="6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FF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W390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３００</a:t>
                      </a:r>
                      <a:r>
                        <a:rPr kumimoji="1" lang="en-US" altLang="ja-JP" sz="600" b="1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r>
                        <a:rPr kumimoji="1" lang="en-US" altLang="ja-JP" sz="800" b="1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H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５９２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endParaRPr kumimoji="1" lang="en-US" altLang="ja-JP" sz="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　化粧扉は</a:t>
                      </a:r>
                      <a:r>
                        <a:rPr kumimoji="1" lang="en-US" altLang="ja-JP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４１６</a:t>
                      </a:r>
                      <a:r>
                        <a:rPr kumimoji="1" lang="en-US" altLang="ja-JP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mm</a:t>
                      </a:r>
                    </a:p>
                    <a:p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重さ</a:t>
                      </a:r>
                      <a:r>
                        <a:rPr kumimoji="1" lang="ja-JP" altLang="en-US" sz="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 １９</a:t>
                      </a:r>
                      <a:r>
                        <a:rPr kumimoji="1" lang="ja-JP" altLang="en-US" sz="6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ｋｇ</a:t>
                      </a:r>
                      <a:endParaRPr kumimoji="1" lang="ja-JP" altLang="en-US" sz="8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663090"/>
                  </a:ext>
                </a:extLst>
              </a:tr>
              <a:tr h="223531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施工形態</a:t>
                      </a:r>
                      <a:endParaRPr kumimoji="1" lang="ja-JP" sz="14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埋込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910916"/>
                  </a:ext>
                </a:extLst>
              </a:tr>
              <a:tr h="223531">
                <a:tc vMerge="1">
                  <a:txBody>
                    <a:bodyPr/>
                    <a:lstStyle/>
                    <a:p>
                      <a:pPr algn="ctr"/>
                      <a:endParaRPr kumimoji="1" lang="ja-JP" sz="14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壁掛け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449727"/>
                  </a:ext>
                </a:extLst>
              </a:tr>
              <a:tr h="223531">
                <a:tc vMerge="1">
                  <a:txBody>
                    <a:bodyPr/>
                    <a:lstStyle/>
                    <a:p>
                      <a:pPr algn="ctr"/>
                      <a:endParaRPr kumimoji="1" lang="ja-JP" sz="14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据え置き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88155"/>
                  </a:ext>
                </a:extLst>
              </a:tr>
              <a:tr h="223531">
                <a:tc vMerge="1">
                  <a:txBody>
                    <a:bodyPr/>
                    <a:lstStyle/>
                    <a:p>
                      <a:pPr algn="ctr"/>
                      <a:endParaRPr kumimoji="1" lang="ja-JP" sz="14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機能門柱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658035"/>
                  </a:ext>
                </a:extLst>
              </a:tr>
              <a:tr h="223531">
                <a:tc vMerge="1">
                  <a:txBody>
                    <a:bodyPr/>
                    <a:lstStyle/>
                    <a:p>
                      <a:pPr algn="ctr"/>
                      <a:endParaRPr kumimoji="1" lang="ja-JP" sz="14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埋込ポール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1371"/>
                  </a:ext>
                </a:extLst>
              </a:tr>
              <a:tr h="223531">
                <a:tc vMerge="1">
                  <a:txBody>
                    <a:bodyPr/>
                    <a:lstStyle/>
                    <a:p>
                      <a:pPr algn="ctr"/>
                      <a:endParaRPr kumimoji="1" lang="ja-JP" sz="14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あと施工ポール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615404"/>
                  </a:ext>
                </a:extLst>
              </a:tr>
            </a:tbl>
          </a:graphicData>
        </a:graphic>
      </p:graphicFrame>
      <p:grpSp>
        <p:nvGrpSpPr>
          <p:cNvPr id="926" name="グループ化 925">
            <a:extLst>
              <a:ext uri="{FF2B5EF4-FFF2-40B4-BE49-F238E27FC236}">
                <a16:creationId xmlns:a16="http://schemas.microsoft.com/office/drawing/2014/main" id="{D4DCE2A9-A4B5-E33E-673D-9B217BBC01D3}"/>
              </a:ext>
            </a:extLst>
          </p:cNvPr>
          <p:cNvGrpSpPr/>
          <p:nvPr/>
        </p:nvGrpSpPr>
        <p:grpSpPr>
          <a:xfrm>
            <a:off x="2014268" y="3300670"/>
            <a:ext cx="8112865" cy="1623384"/>
            <a:chOff x="2014268" y="2905760"/>
            <a:chExt cx="8112865" cy="1623384"/>
          </a:xfrm>
        </p:grpSpPr>
        <p:pic>
          <p:nvPicPr>
            <p:cNvPr id="911" name="図 910">
              <a:extLst>
                <a:ext uri="{FF2B5EF4-FFF2-40B4-BE49-F238E27FC236}">
                  <a16:creationId xmlns:a16="http://schemas.microsoft.com/office/drawing/2014/main" id="{1D9B4C05-B5D1-A857-CC53-B18AAB534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128" y="2943119"/>
              <a:ext cx="1542304" cy="1468862"/>
            </a:xfrm>
            <a:prstGeom prst="rect">
              <a:avLst/>
            </a:prstGeom>
          </p:spPr>
        </p:pic>
        <p:pic>
          <p:nvPicPr>
            <p:cNvPr id="913" name="図 912">
              <a:extLst>
                <a:ext uri="{FF2B5EF4-FFF2-40B4-BE49-F238E27FC236}">
                  <a16:creationId xmlns:a16="http://schemas.microsoft.com/office/drawing/2014/main" id="{A0FA0DB2-2E17-7407-A197-1041AF85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84003" y="2943119"/>
              <a:ext cx="1491917" cy="1482763"/>
            </a:xfrm>
            <a:prstGeom prst="rect">
              <a:avLst/>
            </a:prstGeom>
          </p:spPr>
        </p:pic>
        <p:pic>
          <p:nvPicPr>
            <p:cNvPr id="915" name="図 914">
              <a:extLst>
                <a:ext uri="{FF2B5EF4-FFF2-40B4-BE49-F238E27FC236}">
                  <a16:creationId xmlns:a16="http://schemas.microsoft.com/office/drawing/2014/main" id="{A67A0682-29C9-9375-1933-EA40EE624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6674" y="2988833"/>
              <a:ext cx="1458513" cy="1494087"/>
            </a:xfrm>
            <a:prstGeom prst="rect">
              <a:avLst/>
            </a:prstGeom>
          </p:spPr>
        </p:pic>
        <p:pic>
          <p:nvPicPr>
            <p:cNvPr id="917" name="図 916">
              <a:extLst>
                <a:ext uri="{FF2B5EF4-FFF2-40B4-BE49-F238E27FC236}">
                  <a16:creationId xmlns:a16="http://schemas.microsoft.com/office/drawing/2014/main" id="{64E447EC-35BC-4B47-683E-41A602D59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01543" y="3336105"/>
              <a:ext cx="1519671" cy="1118409"/>
            </a:xfrm>
            <a:prstGeom prst="rect">
              <a:avLst/>
            </a:prstGeom>
          </p:spPr>
        </p:pic>
        <p:pic>
          <p:nvPicPr>
            <p:cNvPr id="919" name="図 918">
              <a:extLst>
                <a:ext uri="{FF2B5EF4-FFF2-40B4-BE49-F238E27FC236}">
                  <a16:creationId xmlns:a16="http://schemas.microsoft.com/office/drawing/2014/main" id="{CA3C1CF3-AB42-AF53-7D9B-6943C714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24684" y="3355439"/>
              <a:ext cx="1402449" cy="1118409"/>
            </a:xfrm>
            <a:prstGeom prst="rect">
              <a:avLst/>
            </a:prstGeom>
          </p:spPr>
        </p:pic>
        <p:sp>
          <p:nvSpPr>
            <p:cNvPr id="920" name="正方形/長方形 919">
              <a:extLst>
                <a:ext uri="{FF2B5EF4-FFF2-40B4-BE49-F238E27FC236}">
                  <a16:creationId xmlns:a16="http://schemas.microsoft.com/office/drawing/2014/main" id="{24BCE8BD-3F60-12DA-A719-7A85C620AC64}"/>
                </a:ext>
              </a:extLst>
            </p:cNvPr>
            <p:cNvSpPr/>
            <p:nvPr/>
          </p:nvSpPr>
          <p:spPr>
            <a:xfrm>
              <a:off x="2014268" y="2905760"/>
              <a:ext cx="248872" cy="57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921" name="正方形/長方形 920">
              <a:extLst>
                <a:ext uri="{FF2B5EF4-FFF2-40B4-BE49-F238E27FC236}">
                  <a16:creationId xmlns:a16="http://schemas.microsoft.com/office/drawing/2014/main" id="{A6DB9B55-E803-0999-AE8D-5C14710EAF4D}"/>
                </a:ext>
              </a:extLst>
            </p:cNvPr>
            <p:cNvSpPr/>
            <p:nvPr/>
          </p:nvSpPr>
          <p:spPr>
            <a:xfrm>
              <a:off x="6973071" y="3327282"/>
              <a:ext cx="248872" cy="57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922" name="直角三角形 921">
              <a:extLst>
                <a:ext uri="{FF2B5EF4-FFF2-40B4-BE49-F238E27FC236}">
                  <a16:creationId xmlns:a16="http://schemas.microsoft.com/office/drawing/2014/main" id="{370420A2-AA52-7EA0-B210-1C84673B35A1}"/>
                </a:ext>
              </a:extLst>
            </p:cNvPr>
            <p:cNvSpPr/>
            <p:nvPr/>
          </p:nvSpPr>
          <p:spPr>
            <a:xfrm>
              <a:off x="2014268" y="4242816"/>
              <a:ext cx="408892" cy="20652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923" name="直角三角形 922">
              <a:extLst>
                <a:ext uri="{FF2B5EF4-FFF2-40B4-BE49-F238E27FC236}">
                  <a16:creationId xmlns:a16="http://schemas.microsoft.com/office/drawing/2014/main" id="{840E3514-78C7-C5E1-33E0-2EC7ED837129}"/>
                </a:ext>
              </a:extLst>
            </p:cNvPr>
            <p:cNvSpPr/>
            <p:nvPr/>
          </p:nvSpPr>
          <p:spPr>
            <a:xfrm>
              <a:off x="5306459" y="4322620"/>
              <a:ext cx="408892" cy="20652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924" name="直角三角形 923">
              <a:extLst>
                <a:ext uri="{FF2B5EF4-FFF2-40B4-BE49-F238E27FC236}">
                  <a16:creationId xmlns:a16="http://schemas.microsoft.com/office/drawing/2014/main" id="{917F680D-212A-7D3E-8BB0-AD79B803A017}"/>
                </a:ext>
              </a:extLst>
            </p:cNvPr>
            <p:cNvSpPr/>
            <p:nvPr/>
          </p:nvSpPr>
          <p:spPr>
            <a:xfrm>
              <a:off x="6957489" y="4312460"/>
              <a:ext cx="408892" cy="20652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925" name="直角三角形 924">
              <a:extLst>
                <a:ext uri="{FF2B5EF4-FFF2-40B4-BE49-F238E27FC236}">
                  <a16:creationId xmlns:a16="http://schemas.microsoft.com/office/drawing/2014/main" id="{E3A60B99-047F-2B5A-1495-A24FB9D7EA96}"/>
                </a:ext>
              </a:extLst>
            </p:cNvPr>
            <p:cNvSpPr/>
            <p:nvPr/>
          </p:nvSpPr>
          <p:spPr>
            <a:xfrm>
              <a:off x="8615884" y="4308719"/>
              <a:ext cx="408892" cy="20652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pic>
        <p:nvPicPr>
          <p:cNvPr id="929" name="図 928">
            <a:extLst>
              <a:ext uri="{FF2B5EF4-FFF2-40B4-BE49-F238E27FC236}">
                <a16:creationId xmlns:a16="http://schemas.microsoft.com/office/drawing/2014/main" id="{E14D7F5A-722C-AEFF-756F-BF3CB6D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2387" r="75005"/>
          <a:stretch/>
        </p:blipFill>
        <p:spPr>
          <a:xfrm>
            <a:off x="1993948" y="2854481"/>
            <a:ext cx="623857" cy="283775"/>
          </a:xfrm>
          <a:prstGeom prst="rect">
            <a:avLst/>
          </a:prstGeom>
        </p:spPr>
      </p:pic>
      <p:pic>
        <p:nvPicPr>
          <p:cNvPr id="930" name="図 929">
            <a:extLst>
              <a:ext uri="{FF2B5EF4-FFF2-40B4-BE49-F238E27FC236}">
                <a16:creationId xmlns:a16="http://schemas.microsoft.com/office/drawing/2014/main" id="{2F9206F3-00CF-3EF1-139A-6F833F1E0E1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4995" t="12387" r="50010"/>
          <a:stretch/>
        </p:blipFill>
        <p:spPr>
          <a:xfrm>
            <a:off x="4057687" y="2854481"/>
            <a:ext cx="623857" cy="283775"/>
          </a:xfrm>
          <a:prstGeom prst="rect">
            <a:avLst/>
          </a:prstGeom>
        </p:spPr>
      </p:pic>
      <p:pic>
        <p:nvPicPr>
          <p:cNvPr id="931" name="図 930">
            <a:extLst>
              <a:ext uri="{FF2B5EF4-FFF2-40B4-BE49-F238E27FC236}">
                <a16:creationId xmlns:a16="http://schemas.microsoft.com/office/drawing/2014/main" id="{B21D9176-FE7D-CE56-E68B-1E73E1669BD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50060" t="12387" r="25516" b="-15714"/>
          <a:stretch/>
        </p:blipFill>
        <p:spPr>
          <a:xfrm>
            <a:off x="6121426" y="2854481"/>
            <a:ext cx="609601" cy="334670"/>
          </a:xfrm>
          <a:prstGeom prst="rect">
            <a:avLst/>
          </a:prstGeom>
        </p:spPr>
      </p:pic>
      <p:pic>
        <p:nvPicPr>
          <p:cNvPr id="932" name="図 931">
            <a:extLst>
              <a:ext uri="{FF2B5EF4-FFF2-40B4-BE49-F238E27FC236}">
                <a16:creationId xmlns:a16="http://schemas.microsoft.com/office/drawing/2014/main" id="{6728270A-5F25-C60E-8DF4-B68BBA3F510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5576" t="12387"/>
          <a:stretch/>
        </p:blipFill>
        <p:spPr>
          <a:xfrm>
            <a:off x="8170910" y="2854481"/>
            <a:ext cx="609601" cy="283775"/>
          </a:xfrm>
          <a:prstGeom prst="rect">
            <a:avLst/>
          </a:prstGeom>
        </p:spPr>
      </p:pic>
      <p:sp>
        <p:nvSpPr>
          <p:cNvPr id="933" name="テキスト ボックス 932">
            <a:extLst>
              <a:ext uri="{FF2B5EF4-FFF2-40B4-BE49-F238E27FC236}">
                <a16:creationId xmlns:a16="http://schemas.microsoft.com/office/drawing/2014/main" id="{C260A4FE-23F1-9865-7E7D-3EA43D58731B}"/>
              </a:ext>
            </a:extLst>
          </p:cNvPr>
          <p:cNvSpPr txBox="1"/>
          <p:nvPr/>
        </p:nvSpPr>
        <p:spPr>
          <a:xfrm>
            <a:off x="2617805" y="2827847"/>
            <a:ext cx="1208471" cy="3346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□ＴＢ</a:t>
            </a:r>
            <a:endParaRPr kumimoji="1"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鋳鉄ブラック色</a:t>
            </a:r>
          </a:p>
        </p:txBody>
      </p:sp>
      <p:sp>
        <p:nvSpPr>
          <p:cNvPr id="934" name="テキスト ボックス 933">
            <a:extLst>
              <a:ext uri="{FF2B5EF4-FFF2-40B4-BE49-F238E27FC236}">
                <a16:creationId xmlns:a16="http://schemas.microsoft.com/office/drawing/2014/main" id="{7B784C87-F38B-45C5-8380-5FCC41BD6868}"/>
              </a:ext>
            </a:extLst>
          </p:cNvPr>
          <p:cNvSpPr txBox="1"/>
          <p:nvPr/>
        </p:nvSpPr>
        <p:spPr>
          <a:xfrm>
            <a:off x="4709839" y="2828771"/>
            <a:ext cx="1208471" cy="3346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□</a:t>
            </a:r>
            <a:r>
              <a:rPr kumimoji="1"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WS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漆喰ホワイト色</a:t>
            </a:r>
          </a:p>
        </p:txBody>
      </p:sp>
      <p:sp>
        <p:nvSpPr>
          <p:cNvPr id="935" name="テキスト ボックス 934">
            <a:extLst>
              <a:ext uri="{FF2B5EF4-FFF2-40B4-BE49-F238E27FC236}">
                <a16:creationId xmlns:a16="http://schemas.microsoft.com/office/drawing/2014/main" id="{DB9679F1-BC6F-0473-50EE-112924A0F386}"/>
              </a:ext>
            </a:extLst>
          </p:cNvPr>
          <p:cNvSpPr txBox="1"/>
          <p:nvPr/>
        </p:nvSpPr>
        <p:spPr>
          <a:xfrm>
            <a:off x="6746436" y="2827847"/>
            <a:ext cx="1208471" cy="3346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□</a:t>
            </a:r>
            <a:r>
              <a:rPr kumimoji="1"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SC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ステンシルバー色</a:t>
            </a:r>
          </a:p>
        </p:txBody>
      </p:sp>
      <p:sp>
        <p:nvSpPr>
          <p:cNvPr id="936" name="テキスト ボックス 935">
            <a:extLst>
              <a:ext uri="{FF2B5EF4-FFF2-40B4-BE49-F238E27FC236}">
                <a16:creationId xmlns:a16="http://schemas.microsoft.com/office/drawing/2014/main" id="{94E172A7-B8C0-386E-80E0-A7249BE52F0E}"/>
              </a:ext>
            </a:extLst>
          </p:cNvPr>
          <p:cNvSpPr txBox="1"/>
          <p:nvPr/>
        </p:nvSpPr>
        <p:spPr>
          <a:xfrm>
            <a:off x="8754569" y="2827847"/>
            <a:ext cx="1372564" cy="3346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□</a:t>
            </a:r>
            <a:r>
              <a:rPr kumimoji="1"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MA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エージングブラウン色</a:t>
            </a:r>
          </a:p>
        </p:txBody>
      </p:sp>
    </p:spTree>
    <p:extLst>
      <p:ext uri="{BB962C8B-B14F-4D97-AF65-F5344CB8AC3E}">
        <p14:creationId xmlns:p14="http://schemas.microsoft.com/office/powerpoint/2010/main" val="279368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539DF-E0A4-71EB-9711-538B770A9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8BB42F5-AF46-CD36-BFE5-08C9220075AD}"/>
              </a:ext>
            </a:extLst>
          </p:cNvPr>
          <p:cNvGrpSpPr/>
          <p:nvPr/>
        </p:nvGrpSpPr>
        <p:grpSpPr>
          <a:xfrm>
            <a:off x="1816100" y="357810"/>
            <a:ext cx="8528050" cy="639140"/>
            <a:chOff x="1816100" y="357810"/>
            <a:chExt cx="8528050" cy="639140"/>
          </a:xfrm>
          <a:solidFill>
            <a:srgbClr val="3C78E6"/>
          </a:solidFill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089B0BE-94B3-5058-1136-8D7F8B07E489}"/>
                </a:ext>
              </a:extLst>
            </p:cNvPr>
            <p:cNvSpPr/>
            <p:nvPr/>
          </p:nvSpPr>
          <p:spPr>
            <a:xfrm>
              <a:off x="1820849" y="357810"/>
              <a:ext cx="8515847" cy="639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lIns="0" tIns="0" rIns="0" bIns="0" rtlCol="0" anchor="ctr">
              <a:noAutofit/>
            </a:bodyPr>
            <a:lstStyle/>
            <a:p>
              <a:pPr algn="l"/>
              <a:endParaRPr kumimoji="1" lang="ja-JP" altLang="en-US" sz="160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87A0CB3-8638-C9C9-E708-27D3C73DA113}"/>
                </a:ext>
              </a:extLst>
            </p:cNvPr>
            <p:cNvCxnSpPr/>
            <p:nvPr/>
          </p:nvCxnSpPr>
          <p:spPr>
            <a:xfrm>
              <a:off x="1816100" y="723900"/>
              <a:ext cx="852805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3595B260-EF9B-367A-6357-19A46E69DDC8}"/>
                </a:ext>
              </a:extLst>
            </p:cNvPr>
            <p:cNvCxnSpPr>
              <a:cxnSpLocks/>
            </p:cNvCxnSpPr>
            <p:nvPr/>
          </p:nvCxnSpPr>
          <p:spPr>
            <a:xfrm>
              <a:off x="4711700" y="717550"/>
              <a:ext cx="0" cy="27940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テキスト ボックス 3">
            <a:extLst>
              <a:ext uri="{FF2B5EF4-FFF2-40B4-BE49-F238E27FC236}">
                <a16:creationId xmlns:a16="http://schemas.microsoft.com/office/drawing/2014/main" id="{4BAB05E8-84FD-3DF6-17EA-D488B7ED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66713"/>
            <a:ext cx="6980238" cy="338554"/>
          </a:xfrm>
          <a:prstGeom prst="rect">
            <a:avLst/>
          </a:prstGeom>
          <a:solidFill>
            <a:srgbClr val="3C78E6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戸建住宅用　ポスト一体型宅配ボックス</a:t>
            </a:r>
            <a:r>
              <a:rPr lang="en-US" altLang="ja-JP" sz="1600" b="1" dirty="0">
                <a:solidFill>
                  <a:srgbClr val="FFFFFF"/>
                </a:solidFill>
                <a:latin typeface="ＭＳ Ｐゴシック" pitchFamily="50" charset="-128"/>
              </a:rPr>
              <a:t>  COMBO-MULTI</a:t>
            </a:r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 （コンボマルチ）</a:t>
            </a:r>
          </a:p>
        </p:txBody>
      </p:sp>
      <p:sp>
        <p:nvSpPr>
          <p:cNvPr id="6147" name="テキスト ボックス 45">
            <a:extLst>
              <a:ext uri="{FF2B5EF4-FFF2-40B4-BE49-F238E27FC236}">
                <a16:creationId xmlns:a16="http://schemas.microsoft.com/office/drawing/2014/main" id="{0E120DFE-9C12-2104-9636-D13FCE22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407988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2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3EA5E2-BA13-BE89-E73B-18B537C1156B}"/>
              </a:ext>
            </a:extLst>
          </p:cNvPr>
          <p:cNvSpPr txBox="1"/>
          <p:nvPr/>
        </p:nvSpPr>
        <p:spPr>
          <a:xfrm>
            <a:off x="-933450" y="214433785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12700" algn="l">
              <a:lnSpc>
                <a:spcPct val="100000"/>
              </a:lnSpc>
              <a:spcBef>
                <a:spcPts val="565"/>
              </a:spcBef>
            </a:pPr>
            <a:endParaRPr kumimoji="1" lang="ja-JP" altLang="en-US" sz="800" b="1" spc="30">
              <a:solidFill>
                <a:srgbClr val="231916"/>
              </a:solidFill>
              <a:latin typeface="MS Gothic" panose="020B0609070205080204" pitchFamily="49" charset="-128"/>
              <a:ea typeface="MS Gothic" panose="020B0609070205080204" pitchFamily="49" charset="-128"/>
              <a:cs typeface="A-OTF Midashi Go MB31 Pro"/>
            </a:endParaRPr>
          </a:p>
        </p:txBody>
      </p:sp>
      <p:sp>
        <p:nvSpPr>
          <p:cNvPr id="957" name="テキスト ボックス 956">
            <a:extLst>
              <a:ext uri="{FF2B5EF4-FFF2-40B4-BE49-F238E27FC236}">
                <a16:creationId xmlns:a16="http://schemas.microsoft.com/office/drawing/2014/main" id="{567B2006-C670-1E3E-4339-ED59F826A3FB}"/>
              </a:ext>
            </a:extLst>
          </p:cNvPr>
          <p:cNvSpPr txBox="1"/>
          <p:nvPr/>
        </p:nvSpPr>
        <p:spPr>
          <a:xfrm>
            <a:off x="8801100" y="7310084"/>
            <a:ext cx="0" cy="0"/>
          </a:xfrm>
          <a:prstGeom prst="rect">
            <a:avLst/>
          </a:prstGeom>
          <a:solidFill>
            <a:srgbClr val="58595B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pPr marL="62230" algn="ctr">
              <a:lnSpc>
                <a:spcPct val="100000"/>
              </a:lnSpc>
              <a:spcBef>
                <a:spcPts val="95"/>
              </a:spcBef>
            </a:pPr>
            <a:endParaRPr kumimoji="1" lang="ja-JP" altLang="en-US" sz="500" b="1" dirty="0">
              <a:solidFill>
                <a:srgbClr val="FFFFFF"/>
              </a:solidFill>
              <a:latin typeface="MS Gothic" panose="020B0609070205080204" pitchFamily="49" charset="-128"/>
              <a:ea typeface="MS Gothic" panose="020B0609070205080204" pitchFamily="49" charset="-128"/>
              <a:cs typeface="A-OTF Midashi Go MB31 Pro"/>
            </a:endParaRPr>
          </a:p>
        </p:txBody>
      </p:sp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5E8CC483-DD03-EE1B-C3BB-FC946B089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658" y="692272"/>
            <a:ext cx="234397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ja-JP" altLang="en-US" sz="1600" b="1" dirty="0">
                <a:solidFill>
                  <a:srgbClr val="FFFFFF"/>
                </a:solidFill>
                <a:latin typeface="ＭＳ Ｐゴシック" pitchFamily="50" charset="-128"/>
              </a:rPr>
              <a:t>設置方法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C4AE0169-DC0D-D773-22F0-8A61AA966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09656"/>
              </p:ext>
            </p:extLst>
          </p:nvPr>
        </p:nvGraphicFramePr>
        <p:xfrm>
          <a:off x="422655" y="1085527"/>
          <a:ext cx="9861085" cy="58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48">
                  <a:extLst>
                    <a:ext uri="{9D8B030D-6E8A-4147-A177-3AD203B41FA5}">
                      <a16:colId xmlns:a16="http://schemas.microsoft.com/office/drawing/2014/main" val="3430923375"/>
                    </a:ext>
                  </a:extLst>
                </a:gridCol>
                <a:gridCol w="1085509">
                  <a:extLst>
                    <a:ext uri="{9D8B030D-6E8A-4147-A177-3AD203B41FA5}">
                      <a16:colId xmlns:a16="http://schemas.microsoft.com/office/drawing/2014/main" val="2259113393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3649660003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1101446250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3362950948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3425884840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1047189285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1705892658"/>
                    </a:ext>
                  </a:extLst>
                </a:gridCol>
              </a:tblGrid>
              <a:tr h="2098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施工形態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機能門柱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埋め込み施工用</a:t>
                      </a:r>
                      <a:r>
                        <a:rPr kumimoji="1" lang="ja-JP" altLang="ja-JP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ポール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　掛</a:t>
                      </a:r>
                      <a:endParaRPr kumimoji="1" 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あと施工用ポール</a:t>
                      </a:r>
                      <a:endParaRPr kumimoji="1" 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据え置き施工用ベース</a:t>
                      </a:r>
                      <a:endParaRPr kumimoji="1" lang="ja-JP" sz="10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カメラドアホンパネル</a:t>
                      </a:r>
                      <a:endParaRPr kumimoji="1" lang="en-US" altLang="ja-JP" sz="1000" b="1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88335"/>
                  </a:ext>
                </a:extLst>
              </a:tr>
              <a:tr h="2382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品　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ＴＳ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-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１型</a:t>
                      </a:r>
                      <a:endParaRPr kumimoji="1" lang="ja-JP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TSU-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１型</a:t>
                      </a:r>
                      <a:endParaRPr kumimoji="1" lang="ja-JP" altLang="ja-JP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－</a:t>
                      </a:r>
                      <a:endParaRPr kumimoji="1" lang="ja-JP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ＴＳＡ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-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１型（ＴＳＡ型）</a:t>
                      </a:r>
                      <a:endParaRPr kumimoji="1" lang="ja-JP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ＴＳＢ</a:t>
                      </a: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-</a:t>
                      </a: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１型</a:t>
                      </a:r>
                      <a:endParaRPr kumimoji="1" lang="ja-JP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ＭＤ</a:t>
                      </a:r>
                      <a:r>
                        <a:rPr kumimoji="1" lang="en-US" altLang="ja-JP" sz="105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-</a:t>
                      </a:r>
                      <a:r>
                        <a:rPr kumimoji="1" lang="ja-JP" altLang="en-US" sz="105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１型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49505"/>
                  </a:ext>
                </a:extLst>
              </a:tr>
              <a:tr h="2382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品番・価格（税別）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●照明用加工あり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CTP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３０１□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７５，０００円（税抜）</a:t>
                      </a:r>
                      <a:endParaRPr kumimoji="1" lang="en-US" altLang="ja-JP" sz="1000" b="1" dirty="0">
                        <a:solidFill>
                          <a:srgbClr val="3C78E6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照明は別売 </a:t>
                      </a:r>
                      <a:r>
                        <a:rPr kumimoji="1" lang="en-US" altLang="ja-JP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ja-JP" altLang="en-US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注１</a:t>
                      </a:r>
                      <a:r>
                        <a:rPr kumimoji="1" lang="en-US" altLang="ja-JP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dirty="0">
                        <a:solidFill>
                          <a:srgbClr val="3C78E6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●照明用加工なし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CTP301N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□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75,000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円（税抜）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CTN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８６７０□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３５，８００円（税抜）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－</a:t>
                      </a:r>
                      <a:endParaRPr kumimoji="1" 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●あと施工用ポール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CTN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671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□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３８，０００円（税抜）</a:t>
                      </a:r>
                      <a:endParaRPr kumimoji="1" lang="en-US" altLang="ja-JP" sz="1000" b="1" dirty="0">
                        <a:solidFill>
                          <a:srgbClr val="3C78E6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●あと施工用金具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CTN81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３１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</a:t>
                      </a: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２６，０００円（税抜）</a:t>
                      </a:r>
                      <a:endParaRPr kumimoji="1" lang="en-US" altLang="ja-JP" sz="1000" b="1" dirty="0">
                        <a:solidFill>
                          <a:srgbClr val="3C78E6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●アンカーセット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CTP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１７３０６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   </a:t>
                      </a:r>
                      <a:r>
                        <a:rPr kumimoji="1" lang="en-US" altLang="ja-JP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5,800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円（税抜）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CTN8170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□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２８，８００円（税抜）</a:t>
                      </a:r>
                      <a:endParaRPr kumimoji="1" lang="en-US" altLang="ja-JP" sz="1000" b="1" dirty="0">
                        <a:solidFill>
                          <a:srgbClr val="3C78E6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アンカーは現場調達</a:t>
                      </a:r>
                      <a:endParaRPr kumimoji="1" lang="ja-JP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00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CTN8570</a:t>
                      </a:r>
                      <a:r>
                        <a:rPr kumimoji="1" lang="ja-JP" altLang="en-US" sz="100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□</a:t>
                      </a:r>
                      <a:endParaRPr kumimoji="1" lang="en-US" altLang="ja-JP" sz="1000" b="1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000" b="1" kern="1200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25</a:t>
                      </a:r>
                      <a:r>
                        <a:rPr kumimoji="1" lang="ja-JP" altLang="en-US" sz="1000" b="1" kern="1200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，</a:t>
                      </a:r>
                      <a:r>
                        <a:rPr kumimoji="1" lang="en-US" altLang="ja-JP" sz="1000" b="1" kern="1200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000</a:t>
                      </a:r>
                      <a:r>
                        <a:rPr kumimoji="1" lang="ja-JP" altLang="en-US" sz="1000" b="1" kern="1200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円</a:t>
                      </a:r>
                      <a:r>
                        <a:rPr kumimoji="1" lang="ja-JP" altLang="en-US" sz="1000" b="1" dirty="0">
                          <a:solidFill>
                            <a:srgbClr val="3C78E6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（税抜）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288438"/>
                  </a:ext>
                </a:extLst>
              </a:tr>
              <a:tr h="2382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カラー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ブラック色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CS: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クールシルバー色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ブラック色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CS: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クールシルバー色</a:t>
                      </a:r>
                      <a:endParaRPr kumimoji="1" lang="ja-JP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ー</a:t>
                      </a:r>
                      <a:endParaRPr kumimoji="1" 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ブラック色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CS: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クールシルバー色</a:t>
                      </a:r>
                      <a:endParaRPr kumimoji="1" lang="ja-JP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TB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：鋳鉄ブラック色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SC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：ステンシルバー色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WS: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漆喰ホワイト色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MA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：エイジングブラウン色</a:t>
                      </a:r>
                      <a:endParaRPr kumimoji="1" 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TB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：鋳鉄ブラック色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SC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：ステンシルバー色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WS: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漆喰ホワイト色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MA</a:t>
                      </a: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：エイジングブラウン色</a:t>
                      </a:r>
                      <a:endParaRPr kumimoji="1" lang="ja-JP" altLang="en-US" sz="800" b="1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052043"/>
                  </a:ext>
                </a:extLst>
              </a:tr>
              <a:tr h="113951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外　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78392"/>
                  </a:ext>
                </a:extLst>
              </a:tr>
              <a:tr h="55912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施工の傾向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分譲や狭小住宅が増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えてきていることから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設置が増加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ブロック門柱裏に見え</a:t>
                      </a: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ないように設置する</a:t>
                      </a: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ケースがある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DEV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系物件で後付けやブロック門柱裏に</a:t>
                      </a: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見えないように設置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GL</a:t>
                      </a: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（コンクリート面）に後付けで設置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ポール同様、ブロック門柱裏に見えない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ように設置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埋込施工時、ドアホン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をきれいに納めたい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というニーズに対応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907519"/>
                  </a:ext>
                </a:extLst>
              </a:tr>
              <a:tr h="231008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機能</a:t>
                      </a:r>
                      <a:endParaRPr kumimoji="1" lang="ja-JP" sz="12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ポスト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919157"/>
                  </a:ext>
                </a:extLst>
              </a:tr>
              <a:tr h="231008">
                <a:tc vMerge="1">
                  <a:txBody>
                    <a:bodyPr/>
                    <a:lstStyle/>
                    <a:p>
                      <a:pPr algn="ctr"/>
                      <a:endParaRPr kumimoji="1" lang="ja-JP" sz="14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宅配ボックス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69795"/>
                  </a:ext>
                </a:extLst>
              </a:tr>
              <a:tr h="231008">
                <a:tc vMerge="1">
                  <a:txBody>
                    <a:bodyPr/>
                    <a:lstStyle/>
                    <a:p>
                      <a:pPr algn="ctr"/>
                      <a:endParaRPr kumimoji="1" lang="ja-JP" sz="18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照明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 ●　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別売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注１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】</a:t>
                      </a: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sz="10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910916"/>
                  </a:ext>
                </a:extLst>
              </a:tr>
              <a:tr h="231008">
                <a:tc vMerge="1">
                  <a:txBody>
                    <a:bodyPr/>
                    <a:lstStyle/>
                    <a:p>
                      <a:pPr algn="ctr"/>
                      <a:endParaRPr kumimoji="1" lang="ja-JP" sz="1400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カメラドアホン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 ●　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別売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 ●　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別売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599538"/>
                  </a:ext>
                </a:extLst>
              </a:tr>
              <a:tr h="231008">
                <a:tc vMerge="1">
                  <a:txBody>
                    <a:bodyPr/>
                    <a:lstStyle/>
                    <a:p>
                      <a:pPr algn="ctr"/>
                      <a:endParaRPr kumimoji="1" lang="ja-JP" sz="1200" b="1">
                        <a:latin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表札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 ●　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別売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 ●　</a:t>
                      </a:r>
                      <a:r>
                        <a:rPr kumimoji="1" lang="en-US" altLang="ja-JP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別売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449727"/>
                  </a:ext>
                </a:extLst>
              </a:tr>
              <a:tr h="231008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埋込施工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88155"/>
                  </a:ext>
                </a:extLst>
              </a:tr>
              <a:tr h="25028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後付け施工</a:t>
                      </a:r>
                      <a:endParaRPr kumimoji="1" 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</a:t>
                      </a: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● </a:t>
                      </a:r>
                      <a:r>
                        <a:rPr kumimoji="1" lang="en-US" altLang="ja-JP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アンカーは現場調達</a:t>
                      </a:r>
                      <a:endParaRPr kumimoji="1" lang="ja-JP" altLang="ja-JP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567368"/>
                  </a:ext>
                </a:extLst>
              </a:tr>
            </a:tbl>
          </a:graphicData>
        </a:graphic>
      </p:graphicFrame>
      <p:pic>
        <p:nvPicPr>
          <p:cNvPr id="4" name="図 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319629EA-0DCF-BC55-FE8E-0158EEAD4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20"/>
          <a:stretch/>
        </p:blipFill>
        <p:spPr>
          <a:xfrm>
            <a:off x="7874793" y="3612482"/>
            <a:ext cx="534179" cy="949499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37B7BF6F-0027-E8C3-6271-058180D3EB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87" r="-1461"/>
          <a:stretch/>
        </p:blipFill>
        <p:spPr>
          <a:xfrm>
            <a:off x="3675466" y="3627351"/>
            <a:ext cx="521275" cy="949459"/>
          </a:xfrm>
          <a:prstGeom prst="rect">
            <a:avLst/>
          </a:prstGeom>
        </p:spPr>
      </p:pic>
      <p:pic>
        <p:nvPicPr>
          <p:cNvPr id="6" name="図 5" descr="建物, 屋内, タイル張り, 座る が含まれている画像&#10;&#10;自動的に生成された説明">
            <a:extLst>
              <a:ext uri="{FF2B5EF4-FFF2-40B4-BE49-F238E27FC236}">
                <a16:creationId xmlns:a16="http://schemas.microsoft.com/office/drawing/2014/main" id="{620876B9-B27E-363C-89E8-E2EDE952F4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5188" y="3736576"/>
            <a:ext cx="996679" cy="736364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D4E8BF4F-B392-6292-3053-7141DE6EB8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934" y="3594660"/>
            <a:ext cx="591092" cy="1025362"/>
          </a:xfrm>
          <a:prstGeom prst="rect">
            <a:avLst/>
          </a:prstGeom>
        </p:spPr>
      </p:pic>
      <p:pic>
        <p:nvPicPr>
          <p:cNvPr id="11" name="図 10" descr="レンガ造りの建物の白黒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D31AA2D-1445-ACF2-495A-1086AD3E3E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369" y="3612521"/>
            <a:ext cx="654020" cy="949460"/>
          </a:xfrm>
          <a:prstGeom prst="rect">
            <a:avLst/>
          </a:prstGeom>
        </p:spPr>
      </p:pic>
      <p:pic>
        <p:nvPicPr>
          <p:cNvPr id="12" name="図 11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7FB8A3C-E94F-C847-ABBC-38EBBE19E5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219" y="3638145"/>
            <a:ext cx="487768" cy="923836"/>
          </a:xfrm>
          <a:prstGeom prst="rect">
            <a:avLst/>
          </a:prstGeom>
        </p:spPr>
      </p:pic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D1078505-AA6D-C245-B746-924793188252}"/>
              </a:ext>
            </a:extLst>
          </p:cNvPr>
          <p:cNvSpPr/>
          <p:nvPr/>
        </p:nvSpPr>
        <p:spPr>
          <a:xfrm>
            <a:off x="6756459" y="3599416"/>
            <a:ext cx="657532" cy="1040030"/>
          </a:xfrm>
          <a:prstGeom prst="wedgeEllipseCallout">
            <a:avLst>
              <a:gd name="adj1" fmla="val -75059"/>
              <a:gd name="adj2" fmla="val 33329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ctr">
            <a:noAutofit/>
          </a:bodyPr>
          <a:lstStyle/>
          <a:p>
            <a:pPr algn="l"/>
            <a:endParaRPr kumimoji="1" lang="ja-JP" altLang="en-US" sz="1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F1F7B0-372E-9856-C8C3-78190D8AC372}"/>
              </a:ext>
            </a:extLst>
          </p:cNvPr>
          <p:cNvSpPr txBox="1"/>
          <p:nvPr/>
        </p:nvSpPr>
        <p:spPr>
          <a:xfrm>
            <a:off x="6730412" y="3715600"/>
            <a:ext cx="657533" cy="4083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62230" algn="ctr">
              <a:lnSpc>
                <a:spcPct val="100000"/>
              </a:lnSpc>
              <a:spcBef>
                <a:spcPts val="95"/>
              </a:spcBef>
            </a:pPr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アンカー</a:t>
            </a:r>
            <a:endParaRPr kumimoji="1" lang="en-US" altLang="ja-JP" sz="9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  <a:p>
            <a:pPr marL="62230" algn="ctr">
              <a:lnSpc>
                <a:spcPct val="100000"/>
              </a:lnSpc>
              <a:spcBef>
                <a:spcPts val="95"/>
              </a:spcBef>
            </a:pPr>
            <a:r>
              <a:rPr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-OTF Midashi Go MB31 Pro"/>
              </a:rPr>
              <a:t>施工</a:t>
            </a:r>
            <a:endParaRPr kumimoji="1" lang="ja-JP" altLang="en-US" sz="9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-OTF Midashi Go MB31 Pro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2A4525-EDF4-5A30-6797-A25BC7882FB0}"/>
              </a:ext>
            </a:extLst>
          </p:cNvPr>
          <p:cNvSpPr txBox="1"/>
          <p:nvPr/>
        </p:nvSpPr>
        <p:spPr>
          <a:xfrm>
            <a:off x="5224656" y="7032256"/>
            <a:ext cx="4655035" cy="3707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kumimoji="1"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【</a:t>
            </a:r>
            <a:r>
              <a:rPr kumimoji="1" lang="ja-JP" altLang="en-US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注１</a:t>
            </a:r>
            <a:r>
              <a:rPr kumimoji="1"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】</a:t>
            </a:r>
            <a:r>
              <a:rPr kumimoji="1" lang="ja-JP" altLang="en-US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　機能門柱の照明</a:t>
            </a:r>
            <a:r>
              <a:rPr kumimoji="1"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	</a:t>
            </a:r>
            <a:r>
              <a:rPr kumimoji="1" lang="ja-JP" altLang="en-US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オフブラック </a:t>
            </a:r>
            <a:r>
              <a:rPr kumimoji="1"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(LGW46153LE1)</a:t>
            </a: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　</a:t>
            </a:r>
            <a:r>
              <a:rPr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		</a:t>
            </a: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　　　　　</a:t>
            </a:r>
            <a:r>
              <a:rPr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	</a:t>
            </a:r>
            <a:r>
              <a:rPr lang="ja-JP" altLang="en-US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シルバーメタリック</a:t>
            </a:r>
            <a:r>
              <a:rPr lang="en-US" altLang="ja-JP" sz="105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-OTF Midashi Go MB31 Pro"/>
              </a:rPr>
              <a:t>(LGW46152LE1)</a:t>
            </a:r>
            <a:endParaRPr kumimoji="1" lang="ja-JP" altLang="en-US" sz="105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-OTF Midashi Go MB31 Pro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C8A88F9-6288-8197-2EA0-E26B6C7F2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415" y="4014518"/>
            <a:ext cx="448408" cy="4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5062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EFEF"/>
        </a:solidFill>
      </a:spPr>
      <a:bodyPr wrap="square" lIns="0" tIns="0" rIns="0" bIns="0" rtlCol="0">
        <a:noAutofit/>
      </a:bodyPr>
      <a:lstStyle>
        <a:defPPr algn="l">
          <a:defRPr sz="1600">
            <a:latin typeface="MS Gothic" panose="020B0609070205080204" pitchFamily="49" charset="-128"/>
            <a:ea typeface="MS Gothic" panose="020B0609070205080204" pitchFamily="49" charset="-128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ajor"/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58595B"/>
        </a:solidFill>
      </a:spPr>
      <a:bodyPr vert="horz" wrap="none" lIns="0" tIns="0" rIns="0" bIns="0" rtlCol="0" anchor="t" anchorCtr="0">
        <a:noAutofit/>
      </a:bodyPr>
      <a:lstStyle>
        <a:defPPr marL="62230" algn="ctr">
          <a:lnSpc>
            <a:spcPct val="100000"/>
          </a:lnSpc>
          <a:spcBef>
            <a:spcPts val="95"/>
          </a:spcBef>
          <a:defRPr sz="500" b="1" dirty="0">
            <a:solidFill>
              <a:srgbClr val="FFFFFF"/>
            </a:solidFill>
            <a:latin typeface="MS Gothic" panose="020B0609070205080204" pitchFamily="49" charset="-128"/>
            <a:ea typeface="MS Gothic" panose="020B0609070205080204" pitchFamily="49" charset="-128"/>
            <a:cs typeface="A-OTF Midashi Go MB31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4B5152D25344C46A4FF05F20073F57C" ma:contentTypeVersion="9" ma:contentTypeDescription="新しいドキュメントを作成します。" ma:contentTypeScope="" ma:versionID="70aec0aa9850d47e9cef2ac8727a2536">
  <xsd:schema xmlns:xsd="http://www.w3.org/2001/XMLSchema" xmlns:xs="http://www.w3.org/2001/XMLSchema" xmlns:p="http://schemas.microsoft.com/office/2006/metadata/properties" xmlns:ns2="97ff0b8d-195e-4925-b256-b2950659f282" targetNamespace="http://schemas.microsoft.com/office/2006/metadata/properties" ma:root="true" ma:fieldsID="d050820e6ceb9fde35f921c019240a51" ns2:_="">
    <xsd:import namespace="97ff0b8d-195e-4925-b256-b2950659f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0b8d-195e-4925-b256-b2950659f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F7D37-87FC-4AAD-B0DC-770B65A2A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f0b8d-195e-4925-b256-b2950659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AFF0C-5311-4604-83D1-F63EE88474AB}">
  <ds:schemaRefs>
    <ds:schemaRef ds:uri="http://purl.org/dc/elements/1.1/"/>
    <ds:schemaRef ds:uri="97ff0b8d-195e-4925-b256-b2950659f282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1B4F7A-A9A0-4AAD-85C0-F4BA56FE5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965</Words>
  <Application>Microsoft Office PowerPoint</Application>
  <PresentationFormat>ユーザー設定</PresentationFormat>
  <Paragraphs>258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BIZ UDPゴシック</vt:lpstr>
      <vt:lpstr>BIZ UDゴシック</vt:lpstr>
      <vt:lpstr>Meiryo UI</vt:lpstr>
      <vt:lpstr>ＭＳ Ｐゴシック</vt:lpstr>
      <vt:lpstr>MS Gothic</vt:lpstr>
      <vt:lpstr>メイリオ</vt:lpstr>
      <vt:lpstr>Arial</vt:lpstr>
      <vt:lpstr>Calibri</vt:lpstr>
      <vt:lpstr>Tahoma</vt:lpstr>
      <vt:lpstr>ホワイト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AIDMA</dc:creator>
  <cp:lastModifiedBy>tkypc319</cp:lastModifiedBy>
  <cp:revision>527</cp:revision>
  <cp:lastPrinted>2025-10-22T03:05:41Z</cp:lastPrinted>
  <dcterms:created xsi:type="dcterms:W3CDTF">2015-01-23T04:17:56Z</dcterms:created>
  <dcterms:modified xsi:type="dcterms:W3CDTF">2025-11-23T01:12:34Z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5525591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D5.1.5</vt:lpwstr>
  </property>
  <property fmtid="{D5CDD505-2E9C-101B-9397-08002B2CF9AE}" pid="5" name="ContentTypeId">
    <vt:lpwstr>0x01010014B5152D25344C46A4FF05F20073F57C</vt:lpwstr>
  </property>
</Properties>
</file>